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7"/>
  </p:notesMasterIdLst>
  <p:sldIdLst>
    <p:sldId id="276" r:id="rId2"/>
    <p:sldId id="313" r:id="rId3"/>
    <p:sldId id="297" r:id="rId4"/>
    <p:sldId id="298" r:id="rId5"/>
    <p:sldId id="303" r:id="rId6"/>
    <p:sldId id="304" r:id="rId7"/>
    <p:sldId id="299" r:id="rId8"/>
    <p:sldId id="300" r:id="rId9"/>
    <p:sldId id="301" r:id="rId10"/>
    <p:sldId id="307" r:id="rId11"/>
    <p:sldId id="308" r:id="rId12"/>
    <p:sldId id="309" r:id="rId13"/>
    <p:sldId id="284" r:id="rId14"/>
    <p:sldId id="292" r:id="rId15"/>
    <p:sldId id="314" r:id="rId16"/>
    <p:sldId id="295" r:id="rId17"/>
    <p:sldId id="305" r:id="rId18"/>
    <p:sldId id="311" r:id="rId19"/>
    <p:sldId id="312" r:id="rId20"/>
    <p:sldId id="325" r:id="rId21"/>
    <p:sldId id="310" r:id="rId22"/>
    <p:sldId id="293" r:id="rId23"/>
    <p:sldId id="290" r:id="rId24"/>
    <p:sldId id="315" r:id="rId25"/>
    <p:sldId id="326" r:id="rId26"/>
    <p:sldId id="328" r:id="rId27"/>
    <p:sldId id="30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7" r:id="rId37"/>
    <p:sldId id="316" r:id="rId38"/>
    <p:sldId id="329" r:id="rId39"/>
    <p:sldId id="302" r:id="rId40"/>
    <p:sldId id="333" r:id="rId41"/>
    <p:sldId id="330" r:id="rId42"/>
    <p:sldId id="334" r:id="rId43"/>
    <p:sldId id="331" r:id="rId44"/>
    <p:sldId id="335" r:id="rId45"/>
    <p:sldId id="332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9"/>
    <p:restoredTop sz="95510"/>
  </p:normalViewPr>
  <p:slideViewPr>
    <p:cSldViewPr snapToGrid="0" snapToObjects="1">
      <p:cViewPr varScale="1">
        <p:scale>
          <a:sx n="122" d="100"/>
          <a:sy n="122" d="100"/>
        </p:scale>
        <p:origin x="1088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A7462B-154F-E647-9BF2-E8B82EB7C5D0}" type="datetimeFigureOut">
              <a:rPr kumimoji="1" lang="zh-CN" altLang="en-US" smtClean="0"/>
              <a:t>2020/1/9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8FADC-8B32-954C-A7FB-3FCC51565C5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0548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214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974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884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860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45635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86646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52746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50641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3345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5995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099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001111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3099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98668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9960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5886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5698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9271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7384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3636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5060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608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56252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8040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5935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57315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3372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79790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74080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49932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6218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180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867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56680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3438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46531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540212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1210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64045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8363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0206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670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751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197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374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2600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5013326" y="2719388"/>
            <a:ext cx="2155826" cy="2154238"/>
          </a:xfrm>
          <a:custGeom>
            <a:avLst/>
            <a:gdLst>
              <a:gd name="connsiteX0" fmla="*/ 1077913 w 2155826"/>
              <a:gd name="connsiteY0" fmla="*/ 0 h 2154238"/>
              <a:gd name="connsiteX1" fmla="*/ 2155826 w 2155826"/>
              <a:gd name="connsiteY1" fmla="*/ 1077119 h 2154238"/>
              <a:gd name="connsiteX2" fmla="*/ 1077913 w 2155826"/>
              <a:gd name="connsiteY2" fmla="*/ 2154238 h 2154238"/>
              <a:gd name="connsiteX3" fmla="*/ 0 w 2155826"/>
              <a:gd name="connsiteY3" fmla="*/ 1077119 h 2154238"/>
              <a:gd name="connsiteX4" fmla="*/ 1077913 w 2155826"/>
              <a:gd name="connsiteY4" fmla="*/ 0 h 2154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5826" h="2154238">
                <a:moveTo>
                  <a:pt x="1077913" y="0"/>
                </a:moveTo>
                <a:cubicBezTo>
                  <a:pt x="1673228" y="0"/>
                  <a:pt x="2155826" y="482243"/>
                  <a:pt x="2155826" y="1077119"/>
                </a:cubicBezTo>
                <a:cubicBezTo>
                  <a:pt x="2155826" y="1671995"/>
                  <a:pt x="1673228" y="2154238"/>
                  <a:pt x="1077913" y="2154238"/>
                </a:cubicBezTo>
                <a:cubicBezTo>
                  <a:pt x="482598" y="2154238"/>
                  <a:pt x="0" y="1671995"/>
                  <a:pt x="0" y="1077119"/>
                </a:cubicBezTo>
                <a:cubicBezTo>
                  <a:pt x="0" y="482243"/>
                  <a:pt x="482598" y="0"/>
                  <a:pt x="107791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401240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98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351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2" y="2028825"/>
            <a:ext cx="5946775" cy="4273550"/>
          </a:xfrm>
          <a:custGeom>
            <a:avLst/>
            <a:gdLst>
              <a:gd name="connsiteX0" fmla="*/ 0 w 5946775"/>
              <a:gd name="connsiteY0" fmla="*/ 0 h 4273550"/>
              <a:gd name="connsiteX1" fmla="*/ 5946775 w 5946775"/>
              <a:gd name="connsiteY1" fmla="*/ 0 h 4273550"/>
              <a:gd name="connsiteX2" fmla="*/ 4799812 w 5946775"/>
              <a:gd name="connsiteY2" fmla="*/ 4273550 h 4273550"/>
              <a:gd name="connsiteX3" fmla="*/ 0 w 5946775"/>
              <a:gd name="connsiteY3" fmla="*/ 4273550 h 427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6775" h="4273550">
                <a:moveTo>
                  <a:pt x="0" y="0"/>
                </a:moveTo>
                <a:lnTo>
                  <a:pt x="5946775" y="0"/>
                </a:lnTo>
                <a:lnTo>
                  <a:pt x="4799812" y="4273550"/>
                </a:lnTo>
                <a:lnTo>
                  <a:pt x="0" y="42735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268387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5165899" y="2191235"/>
            <a:ext cx="1855499" cy="3315152"/>
          </a:xfrm>
          <a:custGeom>
            <a:avLst/>
            <a:gdLst>
              <a:gd name="connsiteX0" fmla="*/ 0 w 1855499"/>
              <a:gd name="connsiteY0" fmla="*/ 0 h 3315152"/>
              <a:gd name="connsiteX1" fmla="*/ 1855499 w 1855499"/>
              <a:gd name="connsiteY1" fmla="*/ 0 h 3315152"/>
              <a:gd name="connsiteX2" fmla="*/ 1855499 w 1855499"/>
              <a:gd name="connsiteY2" fmla="*/ 3315152 h 3315152"/>
              <a:gd name="connsiteX3" fmla="*/ 0 w 1855499"/>
              <a:gd name="connsiteY3" fmla="*/ 3315152 h 3315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55499" h="3315152">
                <a:moveTo>
                  <a:pt x="0" y="0"/>
                </a:moveTo>
                <a:lnTo>
                  <a:pt x="1855499" y="0"/>
                </a:lnTo>
                <a:lnTo>
                  <a:pt x="1855499" y="3315152"/>
                </a:lnTo>
                <a:lnTo>
                  <a:pt x="0" y="331515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267522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701800" y="2187697"/>
            <a:ext cx="1568450" cy="1568450"/>
          </a:xfrm>
          <a:custGeom>
            <a:avLst/>
            <a:gdLst>
              <a:gd name="connsiteX0" fmla="*/ 784225 w 1568450"/>
              <a:gd name="connsiteY0" fmla="*/ 0 h 1568450"/>
              <a:gd name="connsiteX1" fmla="*/ 1568450 w 1568450"/>
              <a:gd name="connsiteY1" fmla="*/ 784225 h 1568450"/>
              <a:gd name="connsiteX2" fmla="*/ 784225 w 1568450"/>
              <a:gd name="connsiteY2" fmla="*/ 1568450 h 1568450"/>
              <a:gd name="connsiteX3" fmla="*/ 0 w 1568450"/>
              <a:gd name="connsiteY3" fmla="*/ 784225 h 1568450"/>
              <a:gd name="connsiteX4" fmla="*/ 784225 w 1568450"/>
              <a:gd name="connsiteY4" fmla="*/ 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8450" h="1568450">
                <a:moveTo>
                  <a:pt x="784225" y="0"/>
                </a:moveTo>
                <a:cubicBezTo>
                  <a:pt x="1217341" y="0"/>
                  <a:pt x="1568450" y="351109"/>
                  <a:pt x="1568450" y="784225"/>
                </a:cubicBezTo>
                <a:cubicBezTo>
                  <a:pt x="1568450" y="1217341"/>
                  <a:pt x="1217341" y="1568450"/>
                  <a:pt x="784225" y="1568450"/>
                </a:cubicBezTo>
                <a:cubicBezTo>
                  <a:pt x="351109" y="1568450"/>
                  <a:pt x="0" y="1217341"/>
                  <a:pt x="0" y="784225"/>
                </a:cubicBezTo>
                <a:cubicBezTo>
                  <a:pt x="0" y="351109"/>
                  <a:pt x="351109" y="0"/>
                  <a:pt x="7842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5292725" y="2187697"/>
            <a:ext cx="1566864" cy="1568450"/>
          </a:xfrm>
          <a:custGeom>
            <a:avLst/>
            <a:gdLst>
              <a:gd name="connsiteX0" fmla="*/ 783432 w 1566864"/>
              <a:gd name="connsiteY0" fmla="*/ 0 h 1568450"/>
              <a:gd name="connsiteX1" fmla="*/ 1566864 w 1566864"/>
              <a:gd name="connsiteY1" fmla="*/ 784225 h 1568450"/>
              <a:gd name="connsiteX2" fmla="*/ 783432 w 1566864"/>
              <a:gd name="connsiteY2" fmla="*/ 1568450 h 1568450"/>
              <a:gd name="connsiteX3" fmla="*/ 0 w 1566864"/>
              <a:gd name="connsiteY3" fmla="*/ 784225 h 1568450"/>
              <a:gd name="connsiteX4" fmla="*/ 783432 w 1566864"/>
              <a:gd name="connsiteY4" fmla="*/ 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6864" h="1568450">
                <a:moveTo>
                  <a:pt x="783432" y="0"/>
                </a:moveTo>
                <a:cubicBezTo>
                  <a:pt x="1216110" y="0"/>
                  <a:pt x="1566864" y="351109"/>
                  <a:pt x="1566864" y="784225"/>
                </a:cubicBezTo>
                <a:cubicBezTo>
                  <a:pt x="1566864" y="1217341"/>
                  <a:pt x="1216110" y="1568450"/>
                  <a:pt x="783432" y="1568450"/>
                </a:cubicBezTo>
                <a:cubicBezTo>
                  <a:pt x="350754" y="1568450"/>
                  <a:pt x="0" y="1217341"/>
                  <a:pt x="0" y="784225"/>
                </a:cubicBezTo>
                <a:cubicBezTo>
                  <a:pt x="0" y="351109"/>
                  <a:pt x="350754" y="0"/>
                  <a:pt x="78343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921750" y="2187697"/>
            <a:ext cx="1568450" cy="1568450"/>
          </a:xfrm>
          <a:custGeom>
            <a:avLst/>
            <a:gdLst>
              <a:gd name="connsiteX0" fmla="*/ 784225 w 1568450"/>
              <a:gd name="connsiteY0" fmla="*/ 0 h 1568450"/>
              <a:gd name="connsiteX1" fmla="*/ 1568450 w 1568450"/>
              <a:gd name="connsiteY1" fmla="*/ 784225 h 1568450"/>
              <a:gd name="connsiteX2" fmla="*/ 784225 w 1568450"/>
              <a:gd name="connsiteY2" fmla="*/ 1568450 h 1568450"/>
              <a:gd name="connsiteX3" fmla="*/ 0 w 1568450"/>
              <a:gd name="connsiteY3" fmla="*/ 784225 h 1568450"/>
              <a:gd name="connsiteX4" fmla="*/ 784225 w 1568450"/>
              <a:gd name="connsiteY4" fmla="*/ 0 h 156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8450" h="1568450">
                <a:moveTo>
                  <a:pt x="784225" y="0"/>
                </a:moveTo>
                <a:cubicBezTo>
                  <a:pt x="1217341" y="0"/>
                  <a:pt x="1568450" y="351109"/>
                  <a:pt x="1568450" y="784225"/>
                </a:cubicBezTo>
                <a:cubicBezTo>
                  <a:pt x="1568450" y="1217341"/>
                  <a:pt x="1217341" y="1568450"/>
                  <a:pt x="784225" y="1568450"/>
                </a:cubicBezTo>
                <a:cubicBezTo>
                  <a:pt x="351109" y="1568450"/>
                  <a:pt x="0" y="1217341"/>
                  <a:pt x="0" y="784225"/>
                </a:cubicBezTo>
                <a:cubicBezTo>
                  <a:pt x="0" y="351109"/>
                  <a:pt x="351109" y="0"/>
                  <a:pt x="7842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185306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936626" y="3794126"/>
            <a:ext cx="2952750" cy="2143125"/>
          </a:xfrm>
          <a:custGeom>
            <a:avLst/>
            <a:gdLst>
              <a:gd name="connsiteX0" fmla="*/ 0 w 2952750"/>
              <a:gd name="connsiteY0" fmla="*/ 0 h 2143125"/>
              <a:gd name="connsiteX1" fmla="*/ 2952750 w 2952750"/>
              <a:gd name="connsiteY1" fmla="*/ 0 h 2143125"/>
              <a:gd name="connsiteX2" fmla="*/ 2952750 w 2952750"/>
              <a:gd name="connsiteY2" fmla="*/ 2143125 h 2143125"/>
              <a:gd name="connsiteX3" fmla="*/ 0 w 2952750"/>
              <a:gd name="connsiteY3" fmla="*/ 2143125 h 214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2750" h="2143125">
                <a:moveTo>
                  <a:pt x="0" y="0"/>
                </a:moveTo>
                <a:lnTo>
                  <a:pt x="2952750" y="0"/>
                </a:lnTo>
                <a:lnTo>
                  <a:pt x="2952750" y="2143125"/>
                </a:lnTo>
                <a:lnTo>
                  <a:pt x="0" y="2143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1"/>
          </p:nvPr>
        </p:nvSpPr>
        <p:spPr>
          <a:xfrm>
            <a:off x="8310565" y="1619251"/>
            <a:ext cx="2841625" cy="2143125"/>
          </a:xfrm>
          <a:custGeom>
            <a:avLst/>
            <a:gdLst>
              <a:gd name="connsiteX0" fmla="*/ 0 w 2841625"/>
              <a:gd name="connsiteY0" fmla="*/ 0 h 2143125"/>
              <a:gd name="connsiteX1" fmla="*/ 2841625 w 2841625"/>
              <a:gd name="connsiteY1" fmla="*/ 0 h 2143125"/>
              <a:gd name="connsiteX2" fmla="*/ 2841625 w 2841625"/>
              <a:gd name="connsiteY2" fmla="*/ 2143125 h 2143125"/>
              <a:gd name="connsiteX3" fmla="*/ 0 w 2841625"/>
              <a:gd name="connsiteY3" fmla="*/ 2143125 h 214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41625" h="2143125">
                <a:moveTo>
                  <a:pt x="0" y="0"/>
                </a:moveTo>
                <a:lnTo>
                  <a:pt x="2841625" y="0"/>
                </a:lnTo>
                <a:lnTo>
                  <a:pt x="2841625" y="2143125"/>
                </a:lnTo>
                <a:lnTo>
                  <a:pt x="0" y="21431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329280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391244" y="2209537"/>
            <a:ext cx="4342474" cy="2453930"/>
          </a:xfrm>
          <a:custGeom>
            <a:avLst/>
            <a:gdLst>
              <a:gd name="connsiteX0" fmla="*/ 0 w 4342474"/>
              <a:gd name="connsiteY0" fmla="*/ 0 h 2453930"/>
              <a:gd name="connsiteX1" fmla="*/ 4342474 w 4342474"/>
              <a:gd name="connsiteY1" fmla="*/ 0 h 2453930"/>
              <a:gd name="connsiteX2" fmla="*/ 4342474 w 4342474"/>
              <a:gd name="connsiteY2" fmla="*/ 2453930 h 2453930"/>
              <a:gd name="connsiteX3" fmla="*/ 0 w 4342474"/>
              <a:gd name="connsiteY3" fmla="*/ 2453930 h 2453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42474" h="2453930">
                <a:moveTo>
                  <a:pt x="0" y="0"/>
                </a:moveTo>
                <a:lnTo>
                  <a:pt x="4342474" y="0"/>
                </a:lnTo>
                <a:lnTo>
                  <a:pt x="4342474" y="2453930"/>
                </a:lnTo>
                <a:lnTo>
                  <a:pt x="0" y="245393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426642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451608" y="2143736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4050784" y="3953598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649962" y="2143736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9249140" y="3953598"/>
            <a:ext cx="1491254" cy="1491254"/>
          </a:xfrm>
          <a:custGeom>
            <a:avLst/>
            <a:gdLst>
              <a:gd name="connsiteX0" fmla="*/ 745627 w 1491254"/>
              <a:gd name="connsiteY0" fmla="*/ 0 h 1491254"/>
              <a:gd name="connsiteX1" fmla="*/ 1491254 w 1491254"/>
              <a:gd name="connsiteY1" fmla="*/ 745627 h 1491254"/>
              <a:gd name="connsiteX2" fmla="*/ 745627 w 1491254"/>
              <a:gd name="connsiteY2" fmla="*/ 1491254 h 1491254"/>
              <a:gd name="connsiteX3" fmla="*/ 0 w 1491254"/>
              <a:gd name="connsiteY3" fmla="*/ 745627 h 1491254"/>
              <a:gd name="connsiteX4" fmla="*/ 745627 w 1491254"/>
              <a:gd name="connsiteY4" fmla="*/ 0 h 1491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254" h="1491254">
                <a:moveTo>
                  <a:pt x="745627" y="0"/>
                </a:moveTo>
                <a:cubicBezTo>
                  <a:pt x="1157425" y="0"/>
                  <a:pt x="1491254" y="333829"/>
                  <a:pt x="1491254" y="745627"/>
                </a:cubicBezTo>
                <a:cubicBezTo>
                  <a:pt x="1491254" y="1157425"/>
                  <a:pt x="1157425" y="1491254"/>
                  <a:pt x="745627" y="1491254"/>
                </a:cubicBezTo>
                <a:cubicBezTo>
                  <a:pt x="333829" y="1491254"/>
                  <a:pt x="0" y="1157425"/>
                  <a:pt x="0" y="745627"/>
                </a:cubicBezTo>
                <a:cubicBezTo>
                  <a:pt x="0" y="333829"/>
                  <a:pt x="333829" y="0"/>
                  <a:pt x="74562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867547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1313473" y="2221007"/>
            <a:ext cx="2769660" cy="1512000"/>
          </a:xfrm>
          <a:custGeom>
            <a:avLst/>
            <a:gdLst>
              <a:gd name="connsiteX0" fmla="*/ 0 w 2769660"/>
              <a:gd name="connsiteY0" fmla="*/ 0 h 1512000"/>
              <a:gd name="connsiteX1" fmla="*/ 2769660 w 2769660"/>
              <a:gd name="connsiteY1" fmla="*/ 0 h 1512000"/>
              <a:gd name="connsiteX2" fmla="*/ 2769660 w 2769660"/>
              <a:gd name="connsiteY2" fmla="*/ 1512000 h 1512000"/>
              <a:gd name="connsiteX3" fmla="*/ 0 w 2769660"/>
              <a:gd name="connsiteY3" fmla="*/ 1512000 h 15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9660" h="1512000">
                <a:moveTo>
                  <a:pt x="0" y="0"/>
                </a:moveTo>
                <a:lnTo>
                  <a:pt x="2769660" y="0"/>
                </a:lnTo>
                <a:lnTo>
                  <a:pt x="2769660" y="1512000"/>
                </a:lnTo>
                <a:lnTo>
                  <a:pt x="0" y="151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4713482" y="2221007"/>
            <a:ext cx="2769660" cy="1512000"/>
          </a:xfrm>
          <a:custGeom>
            <a:avLst/>
            <a:gdLst>
              <a:gd name="connsiteX0" fmla="*/ 0 w 2769660"/>
              <a:gd name="connsiteY0" fmla="*/ 0 h 1512000"/>
              <a:gd name="connsiteX1" fmla="*/ 2769660 w 2769660"/>
              <a:gd name="connsiteY1" fmla="*/ 0 h 1512000"/>
              <a:gd name="connsiteX2" fmla="*/ 2769660 w 2769660"/>
              <a:gd name="connsiteY2" fmla="*/ 1512000 h 1512000"/>
              <a:gd name="connsiteX3" fmla="*/ 0 w 2769660"/>
              <a:gd name="connsiteY3" fmla="*/ 1512000 h 15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9660" h="1512000">
                <a:moveTo>
                  <a:pt x="0" y="0"/>
                </a:moveTo>
                <a:lnTo>
                  <a:pt x="2769660" y="0"/>
                </a:lnTo>
                <a:lnTo>
                  <a:pt x="2769660" y="1512000"/>
                </a:lnTo>
                <a:lnTo>
                  <a:pt x="0" y="151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8113491" y="2221007"/>
            <a:ext cx="2769660" cy="1512000"/>
          </a:xfrm>
          <a:custGeom>
            <a:avLst/>
            <a:gdLst>
              <a:gd name="connsiteX0" fmla="*/ 0 w 2769660"/>
              <a:gd name="connsiteY0" fmla="*/ 0 h 1512000"/>
              <a:gd name="connsiteX1" fmla="*/ 2769660 w 2769660"/>
              <a:gd name="connsiteY1" fmla="*/ 0 h 1512000"/>
              <a:gd name="connsiteX2" fmla="*/ 2769660 w 2769660"/>
              <a:gd name="connsiteY2" fmla="*/ 1512000 h 1512000"/>
              <a:gd name="connsiteX3" fmla="*/ 0 w 2769660"/>
              <a:gd name="connsiteY3" fmla="*/ 1512000 h 15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69660" h="1512000">
                <a:moveTo>
                  <a:pt x="0" y="0"/>
                </a:moveTo>
                <a:lnTo>
                  <a:pt x="2769660" y="0"/>
                </a:lnTo>
                <a:lnTo>
                  <a:pt x="2769660" y="1512000"/>
                </a:lnTo>
                <a:lnTo>
                  <a:pt x="0" y="1512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</p:spTree>
    <p:extLst>
      <p:ext uri="{BB962C8B-B14F-4D97-AF65-F5344CB8AC3E}">
        <p14:creationId xmlns:p14="http://schemas.microsoft.com/office/powerpoint/2010/main" val="2481642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593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 xmlns:p14="http://schemas.microsoft.com/office/powerpoint/2010/main">
    <mc:Choice Requires="p14">
      <p:transition spd="slow" p14:dur="225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7" indent="-228577" algn="l" defTabSz="9143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3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4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7120" y="2963071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467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25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493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170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923" y="3125699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614" y="3228053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26" y="3228053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682" y="3228053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7566" y="2485116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414" y="2836323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" y="1058"/>
            <a:ext cx="12190119" cy="6856942"/>
          </a:xfrm>
          <a:prstGeom prst="rect">
            <a:avLst/>
          </a:prstGeom>
        </p:spPr>
      </p:pic>
      <p:sp>
        <p:nvSpPr>
          <p:cNvPr id="19" name="椭圆 18"/>
          <p:cNvSpPr/>
          <p:nvPr/>
        </p:nvSpPr>
        <p:spPr>
          <a:xfrm>
            <a:off x="4014120" y="2955488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159468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250225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8563494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7343171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4" name="直接连接符 23"/>
          <p:cNvCxnSpPr>
            <a:stCxn id="19" idx="6"/>
          </p:cNvCxnSpPr>
          <p:nvPr/>
        </p:nvCxnSpPr>
        <p:spPr>
          <a:xfrm flipV="1">
            <a:off x="4310924" y="3118116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20" idx="6"/>
            <a:endCxn id="21" idx="2"/>
          </p:cNvCxnSpPr>
          <p:nvPr/>
        </p:nvCxnSpPr>
        <p:spPr>
          <a:xfrm flipV="1">
            <a:off x="5554615" y="3220470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21" idx="6"/>
            <a:endCxn id="23" idx="2"/>
          </p:cNvCxnSpPr>
          <p:nvPr/>
        </p:nvCxnSpPr>
        <p:spPr>
          <a:xfrm>
            <a:off x="6547027" y="3220470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3" idx="6"/>
            <a:endCxn id="22" idx="2"/>
          </p:cNvCxnSpPr>
          <p:nvPr/>
        </p:nvCxnSpPr>
        <p:spPr>
          <a:xfrm flipV="1">
            <a:off x="7737682" y="3220470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9144567" y="2477534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9" name="直接连接符 28"/>
          <p:cNvCxnSpPr>
            <a:stCxn id="28" idx="3"/>
            <a:endCxn id="22" idx="7"/>
          </p:cNvCxnSpPr>
          <p:nvPr/>
        </p:nvCxnSpPr>
        <p:spPr>
          <a:xfrm flipH="1">
            <a:off x="8816414" y="2828740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220086" y="1809285"/>
            <a:ext cx="10263082" cy="83099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800" dirty="0">
                <a:solidFill>
                  <a:schemeClr val="bg1"/>
                </a:solidFill>
              </a:rPr>
              <a:t>第四章 </a:t>
            </a:r>
            <a:r>
              <a:rPr kumimoji="1" lang="en-US" altLang="zh-CN" sz="4800" dirty="0">
                <a:solidFill>
                  <a:schemeClr val="bg1"/>
                </a:solidFill>
              </a:rPr>
              <a:t>MapReduce</a:t>
            </a:r>
            <a:r>
              <a:rPr kumimoji="1" lang="zh-CN" altLang="en-US" sz="4800" dirty="0">
                <a:solidFill>
                  <a:schemeClr val="bg1"/>
                </a:solidFill>
              </a:rPr>
              <a:t>分布式计算框架</a:t>
            </a:r>
            <a:endParaRPr sz="4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899897" y="3515059"/>
            <a:ext cx="2392207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133" dirty="0">
                <a:solidFill>
                  <a:schemeClr val="bg1"/>
                </a:solidFill>
                <a:latin typeface="+mn-ea"/>
              </a:rPr>
              <a:t>主讲人：</a:t>
            </a:r>
            <a:r>
              <a:rPr lang="en-US" altLang="zh-CN" sz="2133" dirty="0">
                <a:solidFill>
                  <a:schemeClr val="bg1"/>
                </a:solidFill>
                <a:latin typeface="+mn-ea"/>
              </a:rPr>
              <a:t>Josh</a:t>
            </a:r>
            <a:endParaRPr lang="zh-CN" altLang="en-US" sz="2133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89598460"/>
      </p:ext>
    </p:extLst>
  </p:cSld>
  <p:clrMapOvr>
    <a:masterClrMapping/>
  </p:clrMapOvr>
  <p:transition spd="med" advClick="0" advTm="1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4214714"/>
      </p:ext>
    </p:extLst>
  </p:cSld>
  <p:clrMapOvr>
    <a:masterClrMapping/>
  </p:clrMapOvr>
  <p:transition spd="med" advClick="0" advTm="100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MapReduce1.0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E7C4DECC-8A64-784C-BD38-C28180165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25" y="1997760"/>
            <a:ext cx="6673141" cy="397925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D667935-82BB-3442-A64B-7D9181ADF37A}"/>
              </a:ext>
            </a:extLst>
          </p:cNvPr>
          <p:cNvSpPr txBox="1"/>
          <p:nvPr/>
        </p:nvSpPr>
        <p:spPr>
          <a:xfrm>
            <a:off x="7304690" y="1997760"/>
            <a:ext cx="387798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chemeClr val="bg1"/>
                </a:solidFill>
              </a:rPr>
              <a:t>JobTracker</a:t>
            </a:r>
            <a:r>
              <a:rPr kumimoji="1" lang="zh-CN" altLang="en-US" dirty="0">
                <a:solidFill>
                  <a:schemeClr val="bg1"/>
                </a:solidFill>
              </a:rPr>
              <a:t>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管理所有的</a:t>
            </a: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将</a:t>
            </a: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  <a:r>
              <a:rPr kumimoji="1" lang="zh-CN" altLang="en-US" dirty="0">
                <a:solidFill>
                  <a:schemeClr val="bg1"/>
                </a:solidFill>
              </a:rPr>
              <a:t>分解成一系列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将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  <a:r>
              <a:rPr kumimoji="1" lang="zh-CN" altLang="en-US" dirty="0">
                <a:solidFill>
                  <a:schemeClr val="bg1"/>
                </a:solidFill>
              </a:rPr>
              <a:t>指派给</a:t>
            </a:r>
            <a:r>
              <a:rPr kumimoji="1" lang="en-US" altLang="zh-CN" dirty="0" err="1">
                <a:solidFill>
                  <a:schemeClr val="bg1"/>
                </a:solidFill>
              </a:rPr>
              <a:t>TaskTracker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1"/>
                </a:solidFill>
              </a:rPr>
              <a:t>Job/Task</a:t>
            </a:r>
            <a:r>
              <a:rPr kumimoji="1" lang="zh-CN" altLang="en-US" dirty="0">
                <a:solidFill>
                  <a:schemeClr val="bg1"/>
                </a:solidFill>
              </a:rPr>
              <a:t>监控</a:t>
            </a:r>
            <a:r>
              <a:rPr kumimoji="1" lang="en-US" altLang="zh-CN" dirty="0">
                <a:solidFill>
                  <a:schemeClr val="bg1"/>
                </a:solidFill>
              </a:rPr>
              <a:t>	</a:t>
            </a:r>
            <a:r>
              <a:rPr kumimoji="1" lang="zh-CN" altLang="en-US" dirty="0">
                <a:solidFill>
                  <a:schemeClr val="bg1"/>
                </a:solidFill>
              </a:rPr>
              <a:t>、错误处理等等。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TaskTracker</a:t>
            </a:r>
            <a:r>
              <a:rPr kumimoji="1" lang="zh-CN" altLang="en-US" dirty="0">
                <a:solidFill>
                  <a:schemeClr val="bg1"/>
                </a:solidFill>
              </a:rPr>
              <a:t>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运行</a:t>
            </a:r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  <a:r>
              <a:rPr kumimoji="1" lang="zh-CN" altLang="en-US" dirty="0">
                <a:solidFill>
                  <a:schemeClr val="bg1"/>
                </a:solidFill>
              </a:rPr>
              <a:t>和</a:t>
            </a:r>
            <a:r>
              <a:rPr kumimoji="1" lang="en-US" altLang="zh-CN" dirty="0">
                <a:solidFill>
                  <a:schemeClr val="bg1"/>
                </a:solidFill>
              </a:rPr>
              <a:t>Reduce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zh-CN" altLang="en-US" dirty="0">
                <a:solidFill>
                  <a:schemeClr val="bg1"/>
                </a:solidFill>
              </a:rPr>
              <a:t>与</a:t>
            </a:r>
            <a:r>
              <a:rPr kumimoji="1" lang="en-US" altLang="zh-CN" dirty="0" err="1">
                <a:solidFill>
                  <a:schemeClr val="bg1"/>
                </a:solidFill>
              </a:rPr>
              <a:t>JobTracker</a:t>
            </a:r>
            <a:r>
              <a:rPr kumimoji="1" lang="zh-CN" altLang="en-US" dirty="0">
                <a:solidFill>
                  <a:schemeClr val="bg1"/>
                </a:solidFill>
              </a:rPr>
              <a:t>交互，执行命令，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并汇报</a:t>
            </a: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  <a:r>
              <a:rPr kumimoji="1" lang="zh-CN" altLang="en-US" dirty="0">
                <a:solidFill>
                  <a:schemeClr val="bg1"/>
                </a:solidFill>
              </a:rPr>
              <a:t>状态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099093"/>
      </p:ext>
    </p:extLst>
  </p:cSld>
  <p:clrMapOvr>
    <a:masterClrMapping/>
  </p:clrMapOvr>
  <p:transition spd="med" advClick="0" advTm="100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MapReduce1.0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8D667935-82BB-3442-A64B-7D9181ADF37A}"/>
              </a:ext>
            </a:extLst>
          </p:cNvPr>
          <p:cNvSpPr txBox="1"/>
          <p:nvPr/>
        </p:nvSpPr>
        <p:spPr>
          <a:xfrm>
            <a:off x="5852293" y="2367171"/>
            <a:ext cx="450636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Reduce</a:t>
            </a:r>
            <a:r>
              <a:rPr kumimoji="1" lang="zh-CN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</a:rPr>
              <a:t>Task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Reduce</a:t>
            </a:r>
            <a:r>
              <a:rPr kumimoji="1" lang="zh-CN" altLang="en-US" dirty="0">
                <a:solidFill>
                  <a:schemeClr val="bg1"/>
                </a:solidFill>
              </a:rPr>
              <a:t> 引擎：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从</a:t>
            </a:r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Task</a:t>
            </a:r>
            <a:r>
              <a:rPr kumimoji="1" lang="zh-CN" altLang="en-US" dirty="0">
                <a:solidFill>
                  <a:schemeClr val="bg1"/>
                </a:solidFill>
              </a:rPr>
              <a:t>上远程读取输入数据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对数据排序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将数据按照分组传递给用户编写的</a:t>
            </a:r>
            <a:r>
              <a:rPr kumimoji="1" lang="en-US" altLang="zh-CN" dirty="0">
                <a:solidFill>
                  <a:schemeClr val="bg1"/>
                </a:solidFill>
              </a:rPr>
              <a:t>reduce()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0A3D2F1-5677-D943-83DF-A6C7D3337D8D}"/>
              </a:ext>
            </a:extLst>
          </p:cNvPr>
          <p:cNvSpPr/>
          <p:nvPr/>
        </p:nvSpPr>
        <p:spPr>
          <a:xfrm>
            <a:off x="756457" y="2413337"/>
            <a:ext cx="497139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</a:rPr>
              <a:t>Map</a:t>
            </a:r>
            <a:r>
              <a:rPr kumimoji="1" lang="zh-CN" altLang="en-US" sz="2400" dirty="0">
                <a:solidFill>
                  <a:schemeClr val="bg1"/>
                </a:solidFill>
              </a:rPr>
              <a:t> </a:t>
            </a:r>
            <a:r>
              <a:rPr kumimoji="1" lang="en-US" altLang="zh-CN" sz="2400" dirty="0">
                <a:solidFill>
                  <a:schemeClr val="bg1"/>
                </a:solidFill>
              </a:rPr>
              <a:t>Task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引擎：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解析每条数据记录，传递给用户编写的</a:t>
            </a:r>
            <a:r>
              <a:rPr kumimoji="1" lang="en-US" altLang="zh-CN" dirty="0">
                <a:solidFill>
                  <a:schemeClr val="bg1"/>
                </a:solidFill>
              </a:rPr>
              <a:t>map()</a:t>
            </a:r>
          </a:p>
          <a:p>
            <a:r>
              <a:rPr kumimoji="1" lang="zh-CN" altLang="en-US" dirty="0">
                <a:solidFill>
                  <a:schemeClr val="bg1"/>
                </a:solidFill>
              </a:rPr>
              <a:t>将</a:t>
            </a:r>
            <a:r>
              <a:rPr kumimoji="1" lang="en-US" altLang="zh-CN" dirty="0">
                <a:solidFill>
                  <a:schemeClr val="bg1"/>
                </a:solidFill>
              </a:rPr>
              <a:t>map()</a:t>
            </a:r>
            <a:r>
              <a:rPr kumimoji="1" lang="zh-CN" altLang="en-US" dirty="0">
                <a:solidFill>
                  <a:schemeClr val="bg1"/>
                </a:solidFill>
              </a:rPr>
              <a:t>输出数据写入本地磁盘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（如果只有</a:t>
            </a:r>
            <a:r>
              <a:rPr kumimoji="1" lang="en-US" altLang="zh-CN" dirty="0">
                <a:solidFill>
                  <a:schemeClr val="bg1"/>
                </a:solidFill>
              </a:rPr>
              <a:t>map</a:t>
            </a:r>
            <a:r>
              <a:rPr kumimoji="1" lang="zh-CN" altLang="en-US" dirty="0">
                <a:solidFill>
                  <a:schemeClr val="bg1"/>
                </a:solidFill>
              </a:rPr>
              <a:t>作业，则直接写入</a:t>
            </a:r>
            <a:r>
              <a:rPr kumimoji="1" lang="en-US" altLang="zh-CN" dirty="0">
                <a:solidFill>
                  <a:schemeClr val="bg1"/>
                </a:solidFill>
              </a:rPr>
              <a:t>HSFS</a:t>
            </a:r>
            <a:r>
              <a:rPr kumimoji="1" lang="zh-CN" altLang="en-US" dirty="0">
                <a:solidFill>
                  <a:schemeClr val="bg1"/>
                </a:solidFill>
              </a:rPr>
              <a:t>）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450990"/>
      </p:ext>
    </p:extLst>
  </p:cSld>
  <p:clrMapOvr>
    <a:masterClrMapping/>
  </p:clrMapOvr>
  <p:transition spd="med" advClick="0" advTm="100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677392" cy="536573"/>
            <a:chOff x="1007305" y="947449"/>
            <a:chExt cx="7017171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7017171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2400" dirty="0">
                  <a:solidFill>
                    <a:schemeClr val="bg1"/>
                  </a:solidFill>
                </a:rPr>
                <a:t>MapReduce2.0</a:t>
              </a:r>
              <a:r>
                <a:rPr kumimoji="1" lang="zh-CN" altLang="en-US" sz="2400" dirty="0">
                  <a:solidFill>
                    <a:schemeClr val="bg1"/>
                  </a:solidFill>
                </a:rPr>
                <a:t>架构</a:t>
              </a:r>
              <a:endParaRPr lang="zh-CN" altLang="en-US" sz="2400" dirty="0">
                <a:solidFill>
                  <a:schemeClr val="bg1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9" name="图片 18">
            <a:extLst>
              <a:ext uri="{FF2B5EF4-FFF2-40B4-BE49-F238E27FC236}">
                <a16:creationId xmlns:a16="http://schemas.microsoft.com/office/drawing/2014/main" id="{5CE2BB55-0E89-7D42-8BB8-DF36172C0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374" y="1346071"/>
            <a:ext cx="8072233" cy="5304611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48849D4-D964-0F48-9201-F969C51C94A5}"/>
              </a:ext>
            </a:extLst>
          </p:cNvPr>
          <p:cNvSpPr txBox="1"/>
          <p:nvPr/>
        </p:nvSpPr>
        <p:spPr>
          <a:xfrm>
            <a:off x="9007366" y="1881351"/>
            <a:ext cx="13644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kumimoji="1" lang="en-US" altLang="zh-CN" dirty="0">
                <a:solidFill>
                  <a:schemeClr val="bg1"/>
                </a:solidFill>
              </a:rPr>
              <a:t>Job</a:t>
            </a:r>
            <a:r>
              <a:rPr kumimoji="1" lang="zh-CN" altLang="en-US" dirty="0">
                <a:solidFill>
                  <a:schemeClr val="bg1"/>
                </a:solidFill>
              </a:rPr>
              <a:t>提交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269797"/>
      </p:ext>
    </p:extLst>
  </p:cSld>
  <p:clrMapOvr>
    <a:masterClrMapping/>
  </p:clrMapOvr>
  <p:transition spd="med" advClick="0" advTm="100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MapReduce2.0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与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Yarn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的关系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FBDBA038-61BF-E14F-9AA2-CE01ECB05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5845" y="1163843"/>
            <a:ext cx="7304690" cy="453031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5936293-3B54-2C4E-BEB7-C23C33441FA9}"/>
              </a:ext>
            </a:extLst>
          </p:cNvPr>
          <p:cNvSpPr txBox="1"/>
          <p:nvPr/>
        </p:nvSpPr>
        <p:spPr>
          <a:xfrm>
            <a:off x="304800" y="5514701"/>
            <a:ext cx="88620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当运行</a:t>
            </a:r>
            <a:r>
              <a:rPr lang="en-US" altLang="zh-CN" dirty="0" err="1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任务的时候，会产生</a:t>
            </a:r>
            <a:r>
              <a:rPr lang="en-US" altLang="zh-CN" dirty="0" err="1">
                <a:solidFill>
                  <a:schemeClr val="bg1"/>
                </a:solidFill>
              </a:rPr>
              <a:t>ApplicationMaster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Container</a:t>
            </a:r>
            <a:r>
              <a:rPr lang="zh-CN" altLang="en-US" dirty="0">
                <a:solidFill>
                  <a:schemeClr val="bg1"/>
                </a:solidFill>
              </a:rPr>
              <a:t>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其中</a:t>
            </a:r>
            <a:r>
              <a:rPr lang="en-US" altLang="zh-CN" dirty="0" err="1">
                <a:solidFill>
                  <a:schemeClr val="bg1"/>
                </a:solidFill>
              </a:rPr>
              <a:t>ApplicationMaster</a:t>
            </a:r>
            <a:r>
              <a:rPr lang="zh-CN" altLang="en-US" dirty="0">
                <a:solidFill>
                  <a:schemeClr val="bg1"/>
                </a:solidFill>
              </a:rPr>
              <a:t>负责向</a:t>
            </a:r>
            <a:r>
              <a:rPr lang="en-US" altLang="zh-CN" dirty="0" err="1">
                <a:solidFill>
                  <a:schemeClr val="bg1"/>
                </a:solidFill>
              </a:rPr>
              <a:t>resourcemanager</a:t>
            </a:r>
            <a:r>
              <a:rPr lang="zh-CN" altLang="en-US" dirty="0">
                <a:solidFill>
                  <a:schemeClr val="bg1"/>
                </a:solidFill>
              </a:rPr>
              <a:t>节点进行资源的申请并控制任务的执行，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Container</a:t>
            </a:r>
            <a:r>
              <a:rPr lang="zh-CN" altLang="en-US" dirty="0">
                <a:solidFill>
                  <a:schemeClr val="bg1"/>
                </a:solidFill>
              </a:rPr>
              <a:t>是最基本的资源单位。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均是其之上进行运行的。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93934BA-5C74-F046-83A8-8DAF86EBE3D2}"/>
              </a:ext>
            </a:extLst>
          </p:cNvPr>
          <p:cNvSpPr txBox="1"/>
          <p:nvPr/>
        </p:nvSpPr>
        <p:spPr>
          <a:xfrm>
            <a:off x="0" y="2427813"/>
            <a:ext cx="47628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Yarn</a:t>
            </a:r>
            <a:r>
              <a:rPr lang="zh-CN" altLang="en-US" dirty="0">
                <a:solidFill>
                  <a:schemeClr val="bg1"/>
                </a:solidFill>
              </a:rPr>
              <a:t>由</a:t>
            </a:r>
            <a:r>
              <a:rPr lang="en-US" altLang="zh-CN" dirty="0" err="1">
                <a:solidFill>
                  <a:schemeClr val="bg1"/>
                </a:solidFill>
              </a:rPr>
              <a:t>resourcemanager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 err="1">
                <a:solidFill>
                  <a:schemeClr val="bg1"/>
                </a:solidFill>
              </a:rPr>
              <a:t>nodemanager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两类节点构成。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其中</a:t>
            </a:r>
            <a:r>
              <a:rPr lang="en-US" altLang="zh-CN" dirty="0" err="1">
                <a:solidFill>
                  <a:schemeClr val="bg1"/>
                </a:solidFill>
              </a:rPr>
              <a:t>resourcemanager</a:t>
            </a:r>
            <a:r>
              <a:rPr lang="zh-CN" altLang="en-US" dirty="0">
                <a:solidFill>
                  <a:schemeClr val="bg1"/>
                </a:solidFill>
              </a:rPr>
              <a:t>主要负责集群资源管理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 err="1">
                <a:solidFill>
                  <a:schemeClr val="bg1"/>
                </a:solidFill>
              </a:rPr>
              <a:t>nodemanager</a:t>
            </a:r>
            <a:r>
              <a:rPr lang="zh-CN" altLang="en-US" dirty="0">
                <a:solidFill>
                  <a:schemeClr val="bg1"/>
                </a:solidFill>
              </a:rPr>
              <a:t>负责节点的资源管理。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1186888"/>
      </p:ext>
    </p:extLst>
  </p:cSld>
  <p:clrMapOvr>
    <a:masterClrMapping/>
  </p:clrMapOvr>
  <p:transition spd="med" advClick="0" advTm="100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5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1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7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的数据类型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1" y="5523246"/>
            <a:ext cx="3947505" cy="912299"/>
            <a:chOff x="8846727" y="4388504"/>
            <a:chExt cx="2393180" cy="91244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8311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9894798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编程模型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AA631C83-4990-7643-AD4D-BD651F15A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409" y="1894490"/>
            <a:ext cx="78359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144869"/>
      </p:ext>
    </p:extLst>
  </p:cSld>
  <p:clrMapOvr>
    <a:masterClrMapping/>
  </p:clrMapOvr>
  <p:transition spd="med" advClick="0" advTm="100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956849" y="1954940"/>
            <a:ext cx="59803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任务：统计文本中每个单词出现的频次。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类似应用场景：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搜索引擎中，统计最流行的</a:t>
            </a:r>
            <a:r>
              <a:rPr lang="en-US" altLang="zh-CN" dirty="0">
                <a:solidFill>
                  <a:schemeClr val="bg1"/>
                </a:solidFill>
              </a:rPr>
              <a:t>K</a:t>
            </a:r>
            <a:r>
              <a:rPr lang="zh-CN" altLang="en-US" dirty="0">
                <a:solidFill>
                  <a:schemeClr val="bg1"/>
                </a:solidFill>
              </a:rPr>
              <a:t>个搜索词。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统计搜索词频率，帮助优化搜索词的提示。</a:t>
            </a:r>
          </a:p>
          <a:p>
            <a:br>
              <a:rPr lang="zh-CN" altLang="en-US" dirty="0">
                <a:solidFill>
                  <a:schemeClr val="bg1"/>
                </a:solidFill>
              </a:rPr>
            </a:b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99078582"/>
      </p:ext>
    </p:extLst>
  </p:cSld>
  <p:clrMapOvr>
    <a:masterClrMapping/>
  </p:clrMapOvr>
  <p:transition spd="med" advClick="0" advTm="100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1881760" y="1702150"/>
            <a:ext cx="59803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单机情况下如何处理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假设一行只有一个单词</a:t>
            </a: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Shell</a:t>
            </a:r>
            <a:r>
              <a:rPr lang="zh-CN" altLang="en-US" dirty="0">
                <a:solidFill>
                  <a:schemeClr val="bg1"/>
                </a:solidFill>
              </a:rPr>
              <a:t>命令： </a:t>
            </a:r>
            <a:r>
              <a:rPr lang="en-US" altLang="zh-CN" dirty="0">
                <a:solidFill>
                  <a:schemeClr val="bg1"/>
                </a:solidFill>
              </a:rPr>
              <a:t>sort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datafile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|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uniq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–c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Java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HashMap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假设文件太大不能加载到内存中，但是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&lt;word,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count&gt;</a:t>
            </a:r>
            <a:r>
              <a:rPr lang="zh-CN" altLang="en-US" dirty="0">
                <a:solidFill>
                  <a:schemeClr val="bg1"/>
                </a:solidFill>
              </a:rPr>
              <a:t>可以加载到内存当中。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假设文件太大无法加载到内存中，并且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&lt;word,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count&gt;</a:t>
            </a:r>
            <a:r>
              <a:rPr lang="zh-CN" altLang="en-US" dirty="0">
                <a:solidFill>
                  <a:schemeClr val="bg1"/>
                </a:solidFill>
              </a:rPr>
              <a:t>也无法放到内存中。</a:t>
            </a:r>
            <a:br>
              <a:rPr lang="zh-CN" altLang="en-US" dirty="0">
                <a:solidFill>
                  <a:schemeClr val="bg1"/>
                </a:solidFill>
              </a:rPr>
            </a:b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需要引入分布式计算框架</a:t>
            </a:r>
          </a:p>
        </p:txBody>
      </p:sp>
    </p:spTree>
    <p:extLst>
      <p:ext uri="{BB962C8B-B14F-4D97-AF65-F5344CB8AC3E}">
        <p14:creationId xmlns:p14="http://schemas.microsoft.com/office/powerpoint/2010/main" val="2981682022"/>
      </p:ext>
    </p:extLst>
  </p:cSld>
  <p:clrMapOvr>
    <a:masterClrMapping/>
  </p:clrMapOvr>
  <p:transition spd="med" advClick="0" advTm="100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697523" y="1895771"/>
            <a:ext cx="94737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假设一批文件（数据大小为</a:t>
            </a:r>
            <a:r>
              <a:rPr lang="en-US" altLang="zh-CN" dirty="0">
                <a:solidFill>
                  <a:schemeClr val="bg1"/>
                </a:solidFill>
              </a:rPr>
              <a:t>TB</a:t>
            </a:r>
            <a:r>
              <a:rPr lang="zh-CN" altLang="en-US" dirty="0">
                <a:solidFill>
                  <a:schemeClr val="bg1"/>
                </a:solidFill>
              </a:rPr>
              <a:t>或</a:t>
            </a:r>
            <a:r>
              <a:rPr lang="en-US" altLang="zh-CN" dirty="0">
                <a:solidFill>
                  <a:schemeClr val="bg1"/>
                </a:solidFill>
              </a:rPr>
              <a:t>PB</a:t>
            </a:r>
            <a:r>
              <a:rPr lang="zh-CN" altLang="en-US" dirty="0">
                <a:solidFill>
                  <a:schemeClr val="bg1"/>
                </a:solidFill>
              </a:rPr>
              <a:t>级别），如何统计这些文件中所有单词的次数。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解决方案：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首先，分别统计每个文件中单词出现的次数，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然后累加不同文件中同一个单词出现的次数。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这就是典型的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的计算过程。</a:t>
            </a:r>
          </a:p>
        </p:txBody>
      </p:sp>
    </p:spTree>
    <p:extLst>
      <p:ext uri="{BB962C8B-B14F-4D97-AF65-F5344CB8AC3E}">
        <p14:creationId xmlns:p14="http://schemas.microsoft.com/office/powerpoint/2010/main" val="2972141543"/>
      </p:ext>
    </p:extLst>
  </p:cSld>
  <p:clrMapOvr>
    <a:masterClrMapping/>
  </p:clrMapOvr>
  <p:transition spd="med" advClick="0" advTm="1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5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2"/>
            <a:ext cx="4138905" cy="855652"/>
            <a:chOff x="8858444" y="3567629"/>
            <a:chExt cx="2357190" cy="855783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的数据类型</a:t>
              </a: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8"/>
            <a:ext cx="4109602" cy="855652"/>
            <a:chOff x="8858444" y="3567629"/>
            <a:chExt cx="2357190" cy="855783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1" y="5523246"/>
            <a:ext cx="3947505" cy="912299"/>
            <a:chOff x="8846727" y="4388504"/>
            <a:chExt cx="2393180" cy="91244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8311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1768537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672374" y="1950948"/>
            <a:ext cx="52659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Input: </a:t>
            </a:r>
            <a:r>
              <a:rPr lang="zh-CN" altLang="en-US" dirty="0">
                <a:solidFill>
                  <a:schemeClr val="bg1"/>
                </a:solidFill>
              </a:rPr>
              <a:t>一系列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对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用户需要提供两个函数的实现：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map(k, v) -&gt; list(k1, v1)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reduce(k1, list(v1)) -&gt; v2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其中</a:t>
            </a:r>
            <a:r>
              <a:rPr lang="en-US" altLang="zh-CN" dirty="0">
                <a:solidFill>
                  <a:schemeClr val="bg1"/>
                </a:solidFill>
              </a:rPr>
              <a:t>(k1, v1)</a:t>
            </a:r>
            <a:r>
              <a:rPr lang="zh-CN" altLang="en-US" dirty="0">
                <a:solidFill>
                  <a:schemeClr val="bg1"/>
                </a:solidFill>
              </a:rPr>
              <a:t>是中间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结果对。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Output: </a:t>
            </a:r>
            <a:r>
              <a:rPr lang="zh-CN" altLang="en-US" dirty="0">
                <a:solidFill>
                  <a:schemeClr val="bg1"/>
                </a:solidFill>
              </a:rPr>
              <a:t>一系列</a:t>
            </a:r>
            <a:r>
              <a:rPr lang="en-US" altLang="zh-CN" dirty="0">
                <a:solidFill>
                  <a:schemeClr val="bg1"/>
                </a:solidFill>
              </a:rPr>
              <a:t>(k1, v2)</a:t>
            </a:r>
            <a:r>
              <a:rPr lang="zh-CN" altLang="en-US" dirty="0">
                <a:solidFill>
                  <a:schemeClr val="bg1"/>
                </a:solidFill>
              </a:rPr>
              <a:t>对。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F002A31-319A-014C-AC5A-173B15EDA553}"/>
              </a:ext>
            </a:extLst>
          </p:cNvPr>
          <p:cNvSpPr txBox="1"/>
          <p:nvPr/>
        </p:nvSpPr>
        <p:spPr>
          <a:xfrm>
            <a:off x="5442055" y="2297723"/>
            <a:ext cx="99257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CE2B8EE-159A-F543-B945-255BD6B3DDBF}"/>
              </a:ext>
            </a:extLst>
          </p:cNvPr>
          <p:cNvSpPr txBox="1"/>
          <p:nvPr/>
        </p:nvSpPr>
        <p:spPr>
          <a:xfrm>
            <a:off x="7123708" y="23332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99F6461-2CA6-F746-9566-BCC2CC6A5E07}"/>
              </a:ext>
            </a:extLst>
          </p:cNvPr>
          <p:cNvSpPr txBox="1"/>
          <p:nvPr/>
        </p:nvSpPr>
        <p:spPr>
          <a:xfrm>
            <a:off x="6992331" y="2297723"/>
            <a:ext cx="118494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Hadoop,1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Spark,1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Hadoop,1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Hadoop,1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Spark,1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EC7A7C3-C891-8F4C-8926-8F3B248DC07A}"/>
              </a:ext>
            </a:extLst>
          </p:cNvPr>
          <p:cNvSpPr txBox="1"/>
          <p:nvPr/>
        </p:nvSpPr>
        <p:spPr>
          <a:xfrm>
            <a:off x="8566802" y="3127995"/>
            <a:ext cx="172354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Hadoop,(1,1,1)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Spark,(1,1)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F13C47F-66D3-A445-8DFA-38980736B70D}"/>
              </a:ext>
            </a:extLst>
          </p:cNvPr>
          <p:cNvSpPr txBox="1"/>
          <p:nvPr/>
        </p:nvSpPr>
        <p:spPr>
          <a:xfrm>
            <a:off x="10290351" y="3127995"/>
            <a:ext cx="140294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Hadoop,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(3)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Spark,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(2)</a:t>
            </a: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24458767"/>
      </p:ext>
    </p:extLst>
  </p:cSld>
  <p:clrMapOvr>
    <a:masterClrMapping/>
  </p:clrMapOvr>
  <p:transition spd="med" advClick="0" advTm="1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原理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DEE3ED87-B0CC-C741-A9A2-0252CB6D0EF6}"/>
              </a:ext>
            </a:extLst>
          </p:cNvPr>
          <p:cNvSpPr/>
          <p:nvPr/>
        </p:nvSpPr>
        <p:spPr>
          <a:xfrm>
            <a:off x="119178" y="4076776"/>
            <a:ext cx="1448964" cy="58700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Cool</a:t>
            </a:r>
          </a:p>
          <a:p>
            <a:pPr algn="ctr"/>
            <a:r>
              <a:rPr kumimoji="1" lang="en-US" altLang="zh-CN" sz="1200" dirty="0"/>
              <a:t>Wow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</a:p>
          <a:p>
            <a:pPr algn="ctr"/>
            <a:r>
              <a:rPr kumimoji="1" lang="en-US" altLang="zh-CN" sz="1200" dirty="0"/>
              <a:t>Cool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Wow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1C427C6-4A9F-4642-B3DC-F166DCF1D684}"/>
              </a:ext>
            </a:extLst>
          </p:cNvPr>
          <p:cNvSpPr/>
          <p:nvPr/>
        </p:nvSpPr>
        <p:spPr>
          <a:xfrm>
            <a:off x="2138160" y="2586931"/>
            <a:ext cx="1093364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Cool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33F9767-A9BC-6247-AC4B-444F1B2A7F6E}"/>
              </a:ext>
            </a:extLst>
          </p:cNvPr>
          <p:cNvSpPr/>
          <p:nvPr/>
        </p:nvSpPr>
        <p:spPr>
          <a:xfrm>
            <a:off x="2112312" y="3995632"/>
            <a:ext cx="1093364" cy="50490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C9C4970-428A-B94F-BA23-C98F3EC7ADB7}"/>
              </a:ext>
            </a:extLst>
          </p:cNvPr>
          <p:cNvSpPr/>
          <p:nvPr/>
        </p:nvSpPr>
        <p:spPr>
          <a:xfrm>
            <a:off x="1800029" y="5649074"/>
            <a:ext cx="1518983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Hadoop</a:t>
            </a:r>
            <a:r>
              <a:rPr kumimoji="1" lang="zh-CN" altLang="en-US" sz="1200" dirty="0"/>
              <a:t> </a:t>
            </a:r>
            <a:r>
              <a:rPr kumimoji="1" lang="en-US" altLang="zh-CN" sz="1200" dirty="0"/>
              <a:t>Wow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DBF7303-7950-1F47-BCDA-6D456ADF1A15}"/>
              </a:ext>
            </a:extLst>
          </p:cNvPr>
          <p:cNvSpPr/>
          <p:nvPr/>
        </p:nvSpPr>
        <p:spPr>
          <a:xfrm>
            <a:off x="6204534" y="2351314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9A1F0F8-1824-C648-9152-27BFAD28AA27}"/>
              </a:ext>
            </a:extLst>
          </p:cNvPr>
          <p:cNvSpPr/>
          <p:nvPr/>
        </p:nvSpPr>
        <p:spPr>
          <a:xfrm>
            <a:off x="3967676" y="4042987"/>
            <a:ext cx="1093364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Wow,1</a:t>
            </a:r>
          </a:p>
          <a:p>
            <a:pPr algn="ctr"/>
            <a:r>
              <a:rPr kumimoji="1" lang="en-US" altLang="zh-CN" sz="1200" dirty="0"/>
              <a:t>Hadoop,1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622AAC4-40C0-1A4D-BB00-BDD3D00B2563}"/>
              </a:ext>
            </a:extLst>
          </p:cNvPr>
          <p:cNvSpPr/>
          <p:nvPr/>
        </p:nvSpPr>
        <p:spPr>
          <a:xfrm>
            <a:off x="3967676" y="2571361"/>
            <a:ext cx="1093364" cy="38546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  <a:p>
            <a:pPr algn="ctr"/>
            <a:r>
              <a:rPr kumimoji="1" lang="en-US" altLang="zh-CN" sz="1200" dirty="0"/>
              <a:t>Cool,1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1C89963-7E78-EB41-A7F2-BBA6D7C04F35}"/>
              </a:ext>
            </a:extLst>
          </p:cNvPr>
          <p:cNvSpPr/>
          <p:nvPr/>
        </p:nvSpPr>
        <p:spPr>
          <a:xfrm>
            <a:off x="3967676" y="5577025"/>
            <a:ext cx="1093364" cy="64944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Cool,1</a:t>
            </a:r>
          </a:p>
          <a:p>
            <a:pPr algn="ctr"/>
            <a:r>
              <a:rPr kumimoji="1" lang="en-US" altLang="zh-CN" sz="1200" dirty="0"/>
              <a:t>Hadoop,1</a:t>
            </a:r>
          </a:p>
          <a:p>
            <a:pPr algn="ctr"/>
            <a:r>
              <a:rPr kumimoji="1" lang="en-US" altLang="zh-CN" sz="1200" dirty="0"/>
              <a:t>Wow,1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2B3CA26-FDAF-BA4A-A326-7944164E7C91}"/>
              </a:ext>
            </a:extLst>
          </p:cNvPr>
          <p:cNvSpPr/>
          <p:nvPr/>
        </p:nvSpPr>
        <p:spPr>
          <a:xfrm>
            <a:off x="6204534" y="2596278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3AFA5C0-627E-ED41-A409-6480B9F02FE6}"/>
              </a:ext>
            </a:extLst>
          </p:cNvPr>
          <p:cNvSpPr/>
          <p:nvPr/>
        </p:nvSpPr>
        <p:spPr>
          <a:xfrm>
            <a:off x="6204534" y="2846797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Hadoo,1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B72CE62-199B-8345-9D4B-BC9C56B32E94}"/>
              </a:ext>
            </a:extLst>
          </p:cNvPr>
          <p:cNvSpPr/>
          <p:nvPr/>
        </p:nvSpPr>
        <p:spPr>
          <a:xfrm>
            <a:off x="6144240" y="3995632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Cool,1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E0F25BC-2227-3144-A5EF-4C7A6DD5CC09}"/>
              </a:ext>
            </a:extLst>
          </p:cNvPr>
          <p:cNvSpPr/>
          <p:nvPr/>
        </p:nvSpPr>
        <p:spPr>
          <a:xfrm>
            <a:off x="6144240" y="4264596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Cool,1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B748419-8EC8-F249-8EC8-C6EB2BE62EE9}"/>
              </a:ext>
            </a:extLst>
          </p:cNvPr>
          <p:cNvSpPr/>
          <p:nvPr/>
        </p:nvSpPr>
        <p:spPr>
          <a:xfrm>
            <a:off x="6101594" y="5704518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Wow,1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5F482F1-A708-1A44-97DC-E1313B258A76}"/>
              </a:ext>
            </a:extLst>
          </p:cNvPr>
          <p:cNvSpPr/>
          <p:nvPr/>
        </p:nvSpPr>
        <p:spPr>
          <a:xfrm>
            <a:off x="6101594" y="5973482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Wow,1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4F2F2A8-674D-694A-8691-E70C51E2898C}"/>
              </a:ext>
            </a:extLst>
          </p:cNvPr>
          <p:cNvSpPr/>
          <p:nvPr/>
        </p:nvSpPr>
        <p:spPr>
          <a:xfrm>
            <a:off x="8156611" y="2476908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Hadoo,3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2E8E6FF-9852-F34A-BBC9-937DDC886AE9}"/>
              </a:ext>
            </a:extLst>
          </p:cNvPr>
          <p:cNvSpPr/>
          <p:nvPr/>
        </p:nvSpPr>
        <p:spPr>
          <a:xfrm>
            <a:off x="8156611" y="4105655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Cool,2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268FD4C8-E4AC-7942-8E95-082E994D15C6}"/>
              </a:ext>
            </a:extLst>
          </p:cNvPr>
          <p:cNvSpPr/>
          <p:nvPr/>
        </p:nvSpPr>
        <p:spPr>
          <a:xfrm>
            <a:off x="8024094" y="5841804"/>
            <a:ext cx="1093364" cy="22004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Wow,2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D32049E1-20E0-8942-85C6-71A89D7F25AF}"/>
              </a:ext>
            </a:extLst>
          </p:cNvPr>
          <p:cNvSpPr/>
          <p:nvPr/>
        </p:nvSpPr>
        <p:spPr>
          <a:xfrm>
            <a:off x="10301753" y="3881064"/>
            <a:ext cx="1093364" cy="64944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Hadoop,3</a:t>
            </a:r>
          </a:p>
          <a:p>
            <a:pPr algn="ctr"/>
            <a:r>
              <a:rPr kumimoji="1" lang="en-US" altLang="zh-CN" sz="1200" dirty="0"/>
              <a:t>Cool,2</a:t>
            </a:r>
          </a:p>
          <a:p>
            <a:pPr algn="ctr"/>
            <a:r>
              <a:rPr kumimoji="1" lang="en-US" altLang="zh-CN" sz="1200" dirty="0"/>
              <a:t>Wow,2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1760B72-DFDE-D443-B15C-040F7B5D5EB2}"/>
              </a:ext>
            </a:extLst>
          </p:cNvPr>
          <p:cNvSpPr/>
          <p:nvPr/>
        </p:nvSpPr>
        <p:spPr>
          <a:xfrm>
            <a:off x="669187" y="1577343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Input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476F6EB4-1D91-214F-A545-8498A8855438}"/>
              </a:ext>
            </a:extLst>
          </p:cNvPr>
          <p:cNvSpPr/>
          <p:nvPr/>
        </p:nvSpPr>
        <p:spPr>
          <a:xfrm>
            <a:off x="2256423" y="1577344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Splitting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6C28392-A6E9-DF4D-8BA6-61DD9E9C0170}"/>
              </a:ext>
            </a:extLst>
          </p:cNvPr>
          <p:cNvSpPr/>
          <p:nvPr/>
        </p:nvSpPr>
        <p:spPr>
          <a:xfrm>
            <a:off x="4119103" y="1534753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Mapping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FA4FE909-3522-B442-8C96-FE940080852C}"/>
              </a:ext>
            </a:extLst>
          </p:cNvPr>
          <p:cNvSpPr/>
          <p:nvPr/>
        </p:nvSpPr>
        <p:spPr>
          <a:xfrm>
            <a:off x="6204534" y="1480533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Shuffling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762CD8C-BC74-404E-B739-A80EFDAAB300}"/>
              </a:ext>
            </a:extLst>
          </p:cNvPr>
          <p:cNvSpPr/>
          <p:nvPr/>
        </p:nvSpPr>
        <p:spPr>
          <a:xfrm>
            <a:off x="8232325" y="1480534"/>
            <a:ext cx="941937" cy="2654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/>
              <a:t>Reducing</a:t>
            </a:r>
          </a:p>
        </p:txBody>
      </p:sp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766326E3-E221-5944-AF14-53C9022AD1A3}"/>
              </a:ext>
            </a:extLst>
          </p:cNvPr>
          <p:cNvCxnSpPr>
            <a:cxnSpLocks/>
          </p:cNvCxnSpPr>
          <p:nvPr/>
        </p:nvCxnSpPr>
        <p:spPr>
          <a:xfrm flipV="1">
            <a:off x="913963" y="2753023"/>
            <a:ext cx="1214654" cy="1336686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7AE5F61C-445D-BD45-8019-0CFAA4413C9F}"/>
              </a:ext>
            </a:extLst>
          </p:cNvPr>
          <p:cNvCxnSpPr>
            <a:cxnSpLocks/>
          </p:cNvCxnSpPr>
          <p:nvPr/>
        </p:nvCxnSpPr>
        <p:spPr>
          <a:xfrm>
            <a:off x="1004622" y="4751481"/>
            <a:ext cx="1377334" cy="822684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9B66B8D8-AC75-C14C-841C-60423A615AC2}"/>
              </a:ext>
            </a:extLst>
          </p:cNvPr>
          <p:cNvCxnSpPr>
            <a:cxnSpLocks/>
          </p:cNvCxnSpPr>
          <p:nvPr/>
        </p:nvCxnSpPr>
        <p:spPr>
          <a:xfrm>
            <a:off x="1465283" y="4293927"/>
            <a:ext cx="660489" cy="1083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A66252C3-20BC-294B-BD19-2030BACCCFD9}"/>
              </a:ext>
            </a:extLst>
          </p:cNvPr>
          <p:cNvCxnSpPr>
            <a:cxnSpLocks/>
          </p:cNvCxnSpPr>
          <p:nvPr/>
        </p:nvCxnSpPr>
        <p:spPr>
          <a:xfrm>
            <a:off x="3349961" y="2816325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D77052A3-4521-9544-B737-431E962B2846}"/>
              </a:ext>
            </a:extLst>
          </p:cNvPr>
          <p:cNvCxnSpPr>
            <a:cxnSpLocks/>
          </p:cNvCxnSpPr>
          <p:nvPr/>
        </p:nvCxnSpPr>
        <p:spPr>
          <a:xfrm>
            <a:off x="5134875" y="2721871"/>
            <a:ext cx="972803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E99752E2-B35E-754F-B3FE-C3FA468477B7}"/>
              </a:ext>
            </a:extLst>
          </p:cNvPr>
          <p:cNvCxnSpPr>
            <a:cxnSpLocks/>
          </p:cNvCxnSpPr>
          <p:nvPr/>
        </p:nvCxnSpPr>
        <p:spPr>
          <a:xfrm>
            <a:off x="3349960" y="4248086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DE0DE9FD-BA5F-EC4A-A2FA-B44AB51E46A3}"/>
              </a:ext>
            </a:extLst>
          </p:cNvPr>
          <p:cNvCxnSpPr>
            <a:cxnSpLocks/>
          </p:cNvCxnSpPr>
          <p:nvPr/>
        </p:nvCxnSpPr>
        <p:spPr>
          <a:xfrm>
            <a:off x="3349961" y="5850825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77B4244D-6831-594D-B993-09BABF3F945E}"/>
              </a:ext>
            </a:extLst>
          </p:cNvPr>
          <p:cNvCxnSpPr>
            <a:cxnSpLocks/>
          </p:cNvCxnSpPr>
          <p:nvPr/>
        </p:nvCxnSpPr>
        <p:spPr>
          <a:xfrm>
            <a:off x="4648473" y="3066844"/>
            <a:ext cx="1495767" cy="92878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492F1DB4-F878-914E-A65A-02D4A9FF4EFD}"/>
              </a:ext>
            </a:extLst>
          </p:cNvPr>
          <p:cNvCxnSpPr>
            <a:cxnSpLocks/>
          </p:cNvCxnSpPr>
          <p:nvPr/>
        </p:nvCxnSpPr>
        <p:spPr>
          <a:xfrm flipV="1">
            <a:off x="4763911" y="2965880"/>
            <a:ext cx="1380329" cy="97586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195B6E14-F67D-5245-A4AA-B4D400D0CD54}"/>
              </a:ext>
            </a:extLst>
          </p:cNvPr>
          <p:cNvCxnSpPr>
            <a:cxnSpLocks/>
          </p:cNvCxnSpPr>
          <p:nvPr/>
        </p:nvCxnSpPr>
        <p:spPr>
          <a:xfrm>
            <a:off x="5015539" y="4212636"/>
            <a:ext cx="1441705" cy="1427314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843F3A64-A64C-2E40-A0EB-912D3CE887E4}"/>
              </a:ext>
            </a:extLst>
          </p:cNvPr>
          <p:cNvCxnSpPr>
            <a:cxnSpLocks/>
          </p:cNvCxnSpPr>
          <p:nvPr/>
        </p:nvCxnSpPr>
        <p:spPr>
          <a:xfrm flipV="1">
            <a:off x="5037872" y="3091303"/>
            <a:ext cx="1244194" cy="267076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B5BD69BB-B945-F14F-B92A-81E4BD629F6B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5061040" y="4507935"/>
            <a:ext cx="1013497" cy="139381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FCF16296-B9B4-374C-9FBD-3D1132EC88A0}"/>
              </a:ext>
            </a:extLst>
          </p:cNvPr>
          <p:cNvCxnSpPr>
            <a:cxnSpLocks/>
          </p:cNvCxnSpPr>
          <p:nvPr/>
        </p:nvCxnSpPr>
        <p:spPr>
          <a:xfrm>
            <a:off x="5115890" y="5951827"/>
            <a:ext cx="836705" cy="82707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04164C54-1599-ED4E-BA86-28F19F982F54}"/>
              </a:ext>
            </a:extLst>
          </p:cNvPr>
          <p:cNvCxnSpPr>
            <a:cxnSpLocks/>
          </p:cNvCxnSpPr>
          <p:nvPr/>
        </p:nvCxnSpPr>
        <p:spPr>
          <a:xfrm>
            <a:off x="7332196" y="5958179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线箭头连接符 71">
            <a:extLst>
              <a:ext uri="{FF2B5EF4-FFF2-40B4-BE49-F238E27FC236}">
                <a16:creationId xmlns:a16="http://schemas.microsoft.com/office/drawing/2014/main" id="{D939939D-4723-EA4C-A757-2B87B4B53578}"/>
              </a:ext>
            </a:extLst>
          </p:cNvPr>
          <p:cNvCxnSpPr>
            <a:cxnSpLocks/>
          </p:cNvCxnSpPr>
          <p:nvPr/>
        </p:nvCxnSpPr>
        <p:spPr>
          <a:xfrm>
            <a:off x="7461229" y="2691058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线箭头连接符 72">
            <a:extLst>
              <a:ext uri="{FF2B5EF4-FFF2-40B4-BE49-F238E27FC236}">
                <a16:creationId xmlns:a16="http://schemas.microsoft.com/office/drawing/2014/main" id="{130BA1DA-4AA0-B84F-9AF2-8472DC9B768A}"/>
              </a:ext>
            </a:extLst>
          </p:cNvPr>
          <p:cNvCxnSpPr>
            <a:cxnSpLocks/>
          </p:cNvCxnSpPr>
          <p:nvPr/>
        </p:nvCxnSpPr>
        <p:spPr>
          <a:xfrm>
            <a:off x="7461228" y="4205784"/>
            <a:ext cx="562865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29CD2C0F-FD40-C04E-A8E1-7E853BE200BE}"/>
              </a:ext>
            </a:extLst>
          </p:cNvPr>
          <p:cNvCxnSpPr>
            <a:cxnSpLocks/>
          </p:cNvCxnSpPr>
          <p:nvPr/>
        </p:nvCxnSpPr>
        <p:spPr>
          <a:xfrm>
            <a:off x="8611397" y="2778319"/>
            <a:ext cx="1605047" cy="1427465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6BA8C9CC-3BE5-9046-86A5-3D18C50B08A6}"/>
              </a:ext>
            </a:extLst>
          </p:cNvPr>
          <p:cNvCxnSpPr>
            <a:cxnSpLocks/>
          </p:cNvCxnSpPr>
          <p:nvPr/>
        </p:nvCxnSpPr>
        <p:spPr>
          <a:xfrm>
            <a:off x="9300046" y="4252888"/>
            <a:ext cx="961295" cy="857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线箭头连接符 75">
            <a:extLst>
              <a:ext uri="{FF2B5EF4-FFF2-40B4-BE49-F238E27FC236}">
                <a16:creationId xmlns:a16="http://schemas.microsoft.com/office/drawing/2014/main" id="{F11B2B4E-27EC-474F-90E3-5BF93DA6CF0D}"/>
              </a:ext>
            </a:extLst>
          </p:cNvPr>
          <p:cNvCxnSpPr>
            <a:cxnSpLocks/>
          </p:cNvCxnSpPr>
          <p:nvPr/>
        </p:nvCxnSpPr>
        <p:spPr>
          <a:xfrm flipV="1">
            <a:off x="9174262" y="4426687"/>
            <a:ext cx="1042182" cy="1475058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460001"/>
      </p:ext>
    </p:extLst>
  </p:cSld>
  <p:clrMapOvr>
    <a:masterClrMapping/>
  </p:clrMapOvr>
  <p:transition spd="med" advClick="0" advTm="1000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编程模型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0D77D344-B748-5E43-BBE5-01CBF137D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379" y="2222500"/>
            <a:ext cx="92583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323946"/>
      </p:ext>
    </p:extLst>
  </p:cSld>
  <p:clrMapOvr>
    <a:masterClrMapping/>
  </p:clrMapOvr>
  <p:transition spd="med" advClick="0" advTm="100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565128" y="1819104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+mn-ea"/>
              </a:rPr>
              <a:t>点击此处添加标题</a:t>
            </a:r>
          </a:p>
        </p:txBody>
      </p:sp>
      <p:grpSp>
        <p:nvGrpSpPr>
          <p:cNvPr id="4" name="组 3"/>
          <p:cNvGrpSpPr/>
          <p:nvPr/>
        </p:nvGrpSpPr>
        <p:grpSpPr>
          <a:xfrm>
            <a:off x="4111985" y="1573482"/>
            <a:ext cx="1227007" cy="1227005"/>
            <a:chOff x="4888524" y="1547446"/>
            <a:chExt cx="1383323" cy="1383323"/>
          </a:xfrm>
        </p:grpSpPr>
        <p:sp>
          <p:nvSpPr>
            <p:cNvPr id="3" name="菱形 2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>
                <a:alpha val="35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700" dirty="0">
                <a:latin typeface="+mn-ea"/>
              </a:endParaRPr>
            </a:p>
          </p:txBody>
        </p:sp>
        <p:sp>
          <p:nvSpPr>
            <p:cNvPr id="3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26" tIns="45713" rIns="91426" bIns="45713" numCol="1" anchor="t" anchorCtr="0" compatLnSpc="1"/>
            <a:lstStyle/>
            <a:p>
              <a:endParaRPr lang="zh-CN" altLang="en-US" sz="2700" dirty="0">
                <a:latin typeface="+mn-ea"/>
              </a:endParaRPr>
            </a:p>
          </p:txBody>
        </p:sp>
      </p:grpSp>
      <p:sp>
        <p:nvSpPr>
          <p:cNvPr id="31" name="矩形 30"/>
          <p:cNvSpPr/>
          <p:nvPr/>
        </p:nvSpPr>
        <p:spPr>
          <a:xfrm>
            <a:off x="1727664" y="1930743"/>
            <a:ext cx="627095" cy="5436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en-US" altLang="zh-CN" sz="2933" kern="0" dirty="0">
                <a:solidFill>
                  <a:schemeClr val="bg1"/>
                </a:solidFill>
                <a:latin typeface="+mn-ea"/>
              </a:rPr>
              <a:t>01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prstClr val="white"/>
                  </a:solidFill>
                  <a:latin typeface="+mn-ea"/>
                </a:rPr>
                <a:t>SingleMapper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编程模型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矩形 41"/>
          <p:cNvSpPr/>
          <p:nvPr/>
        </p:nvSpPr>
        <p:spPr>
          <a:xfrm>
            <a:off x="5565128" y="3324811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+mn-ea"/>
              </a:rPr>
              <a:t>点击此处添加标题</a:t>
            </a:r>
          </a:p>
        </p:txBody>
      </p:sp>
      <p:grpSp>
        <p:nvGrpSpPr>
          <p:cNvPr id="35" name="组 34"/>
          <p:cNvGrpSpPr/>
          <p:nvPr/>
        </p:nvGrpSpPr>
        <p:grpSpPr>
          <a:xfrm>
            <a:off x="4111985" y="3079187"/>
            <a:ext cx="1227007" cy="1227005"/>
            <a:chOff x="4888524" y="1547446"/>
            <a:chExt cx="1383323" cy="1383323"/>
          </a:xfrm>
        </p:grpSpPr>
        <p:sp>
          <p:nvSpPr>
            <p:cNvPr id="39" name="菱形 38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700" dirty="0">
                <a:latin typeface="+mn-ea"/>
              </a:endParaRPr>
            </a:p>
          </p:txBody>
        </p:sp>
        <p:sp>
          <p:nvSpPr>
            <p:cNvPr id="4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26" tIns="45713" rIns="91426" bIns="45713" numCol="1" anchor="t" anchorCtr="0" compatLnSpc="1"/>
            <a:lstStyle/>
            <a:p>
              <a:endParaRPr lang="zh-CN" altLang="en-US" sz="2700" dirty="0">
                <a:latin typeface="+mn-ea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1727664" y="3436451"/>
            <a:ext cx="627095" cy="5436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en-US" altLang="zh-CN" sz="2933" kern="0" dirty="0">
                <a:solidFill>
                  <a:schemeClr val="bg1"/>
                </a:solidFill>
                <a:latin typeface="+mn-ea"/>
              </a:rPr>
              <a:t>02</a:t>
            </a:r>
          </a:p>
        </p:txBody>
      </p:sp>
      <p:sp>
        <p:nvSpPr>
          <p:cNvPr id="52" name="矩形 51"/>
          <p:cNvSpPr/>
          <p:nvPr/>
        </p:nvSpPr>
        <p:spPr>
          <a:xfrm>
            <a:off x="5565128" y="4830516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zh-CN" altLang="en-US" sz="2000" b="1" kern="0" dirty="0">
                <a:solidFill>
                  <a:schemeClr val="bg1"/>
                </a:solidFill>
                <a:latin typeface="+mn-ea"/>
              </a:rPr>
              <a:t>点击此处添加标题</a:t>
            </a:r>
          </a:p>
        </p:txBody>
      </p:sp>
      <p:grpSp>
        <p:nvGrpSpPr>
          <p:cNvPr id="45" name="组 44"/>
          <p:cNvGrpSpPr/>
          <p:nvPr/>
        </p:nvGrpSpPr>
        <p:grpSpPr>
          <a:xfrm>
            <a:off x="4111985" y="4584893"/>
            <a:ext cx="1227007" cy="1227005"/>
            <a:chOff x="4888524" y="1547446"/>
            <a:chExt cx="1383323" cy="1383323"/>
          </a:xfrm>
        </p:grpSpPr>
        <p:sp>
          <p:nvSpPr>
            <p:cNvPr id="49" name="菱形 48"/>
            <p:cNvSpPr/>
            <p:nvPr/>
          </p:nvSpPr>
          <p:spPr>
            <a:xfrm>
              <a:off x="4888524" y="1547446"/>
              <a:ext cx="1383323" cy="1383323"/>
            </a:xfrm>
            <a:prstGeom prst="diamond">
              <a:avLst/>
            </a:prstGeom>
            <a:solidFill>
              <a:schemeClr val="accent1">
                <a:alpha val="27000"/>
              </a:schemeClr>
            </a:solidFill>
            <a:ln>
              <a:noFill/>
            </a:ln>
            <a:effectLst>
              <a:outerShdw blurRad="50800" dist="76200" dir="5400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700" dirty="0">
                <a:latin typeface="+mn-ea"/>
              </a:endParaRPr>
            </a:p>
          </p:txBody>
        </p:sp>
        <p:sp>
          <p:nvSpPr>
            <p:cNvPr id="50" name="Freeform 7"/>
            <p:cNvSpPr>
              <a:spLocks noEditPoints="1"/>
            </p:cNvSpPr>
            <p:nvPr/>
          </p:nvSpPr>
          <p:spPr bwMode="auto">
            <a:xfrm>
              <a:off x="5272992" y="1998417"/>
              <a:ext cx="614386" cy="448022"/>
            </a:xfrm>
            <a:custGeom>
              <a:avLst/>
              <a:gdLst>
                <a:gd name="T0" fmla="*/ 1034 w 2022"/>
                <a:gd name="T1" fmla="*/ 210 h 1466"/>
                <a:gd name="T2" fmla="*/ 1034 w 2022"/>
                <a:gd name="T3" fmla="*/ 210 h 1466"/>
                <a:gd name="T4" fmla="*/ 1395 w 2022"/>
                <a:gd name="T5" fmla="*/ 46 h 1466"/>
                <a:gd name="T6" fmla="*/ 1487 w 2022"/>
                <a:gd name="T7" fmla="*/ 40 h 1466"/>
                <a:gd name="T8" fmla="*/ 1888 w 2022"/>
                <a:gd name="T9" fmla="*/ 99 h 1466"/>
                <a:gd name="T10" fmla="*/ 1888 w 2022"/>
                <a:gd name="T11" fmla="*/ 1249 h 1466"/>
                <a:gd name="T12" fmla="*/ 1467 w 2022"/>
                <a:gd name="T13" fmla="*/ 1137 h 1466"/>
                <a:gd name="T14" fmla="*/ 1397 w 2022"/>
                <a:gd name="T15" fmla="*/ 1132 h 1466"/>
                <a:gd name="T16" fmla="*/ 1034 w 2022"/>
                <a:gd name="T17" fmla="*/ 1232 h 1466"/>
                <a:gd name="T18" fmla="*/ 1034 w 2022"/>
                <a:gd name="T19" fmla="*/ 210 h 1466"/>
                <a:gd name="T20" fmla="*/ 134 w 2022"/>
                <a:gd name="T21" fmla="*/ 99 h 1466"/>
                <a:gd name="T22" fmla="*/ 134 w 2022"/>
                <a:gd name="T23" fmla="*/ 99 h 1466"/>
                <a:gd name="T24" fmla="*/ 534 w 2022"/>
                <a:gd name="T25" fmla="*/ 40 h 1466"/>
                <a:gd name="T26" fmla="*/ 626 w 2022"/>
                <a:gd name="T27" fmla="*/ 46 h 1466"/>
                <a:gd name="T28" fmla="*/ 988 w 2022"/>
                <a:gd name="T29" fmla="*/ 210 h 1466"/>
                <a:gd name="T30" fmla="*/ 988 w 2022"/>
                <a:gd name="T31" fmla="*/ 1232 h 1466"/>
                <a:gd name="T32" fmla="*/ 625 w 2022"/>
                <a:gd name="T33" fmla="*/ 1132 h 1466"/>
                <a:gd name="T34" fmla="*/ 555 w 2022"/>
                <a:gd name="T35" fmla="*/ 1137 h 1466"/>
                <a:gd name="T36" fmla="*/ 134 w 2022"/>
                <a:gd name="T37" fmla="*/ 1249 h 1466"/>
                <a:gd name="T38" fmla="*/ 134 w 2022"/>
                <a:gd name="T39" fmla="*/ 99 h 1466"/>
                <a:gd name="T40" fmla="*/ 1928 w 2022"/>
                <a:gd name="T41" fmla="*/ 203 h 1466"/>
                <a:gd name="T42" fmla="*/ 1928 w 2022"/>
                <a:gd name="T43" fmla="*/ 203 h 1466"/>
                <a:gd name="T44" fmla="*/ 1928 w 2022"/>
                <a:gd name="T45" fmla="*/ 68 h 1466"/>
                <a:gd name="T46" fmla="*/ 1487 w 2022"/>
                <a:gd name="T47" fmla="*/ 0 h 1466"/>
                <a:gd name="T48" fmla="*/ 1390 w 2022"/>
                <a:gd name="T49" fmla="*/ 6 h 1466"/>
                <a:gd name="T50" fmla="*/ 1011 w 2022"/>
                <a:gd name="T51" fmla="*/ 177 h 1466"/>
                <a:gd name="T52" fmla="*/ 632 w 2022"/>
                <a:gd name="T53" fmla="*/ 6 h 1466"/>
                <a:gd name="T54" fmla="*/ 534 w 2022"/>
                <a:gd name="T55" fmla="*/ 0 h 1466"/>
                <a:gd name="T56" fmla="*/ 94 w 2022"/>
                <a:gd name="T57" fmla="*/ 68 h 1466"/>
                <a:gd name="T58" fmla="*/ 94 w 2022"/>
                <a:gd name="T59" fmla="*/ 203 h 1466"/>
                <a:gd name="T60" fmla="*/ 0 w 2022"/>
                <a:gd name="T61" fmla="*/ 227 h 1466"/>
                <a:gd name="T62" fmla="*/ 0 w 2022"/>
                <a:gd name="T63" fmla="*/ 1466 h 1466"/>
                <a:gd name="T64" fmla="*/ 467 w 2022"/>
                <a:gd name="T65" fmla="*/ 1335 h 1466"/>
                <a:gd name="T66" fmla="*/ 905 w 2022"/>
                <a:gd name="T67" fmla="*/ 1412 h 1466"/>
                <a:gd name="T68" fmla="*/ 905 w 2022"/>
                <a:gd name="T69" fmla="*/ 1466 h 1466"/>
                <a:gd name="T70" fmla="*/ 1116 w 2022"/>
                <a:gd name="T71" fmla="*/ 1466 h 1466"/>
                <a:gd name="T72" fmla="*/ 1116 w 2022"/>
                <a:gd name="T73" fmla="*/ 1412 h 1466"/>
                <a:gd name="T74" fmla="*/ 1555 w 2022"/>
                <a:gd name="T75" fmla="*/ 1335 h 1466"/>
                <a:gd name="T76" fmla="*/ 2022 w 2022"/>
                <a:gd name="T77" fmla="*/ 1466 h 1466"/>
                <a:gd name="T78" fmla="*/ 2022 w 2022"/>
                <a:gd name="T79" fmla="*/ 227 h 1466"/>
                <a:gd name="T80" fmla="*/ 1928 w 2022"/>
                <a:gd name="T81" fmla="*/ 203 h 1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22" h="1466">
                  <a:moveTo>
                    <a:pt x="1034" y="210"/>
                  </a:moveTo>
                  <a:lnTo>
                    <a:pt x="1034" y="210"/>
                  </a:lnTo>
                  <a:cubicBezTo>
                    <a:pt x="1077" y="175"/>
                    <a:pt x="1220" y="68"/>
                    <a:pt x="1395" y="46"/>
                  </a:cubicBezTo>
                  <a:cubicBezTo>
                    <a:pt x="1423" y="42"/>
                    <a:pt x="1454" y="40"/>
                    <a:pt x="1487" y="40"/>
                  </a:cubicBezTo>
                  <a:cubicBezTo>
                    <a:pt x="1645" y="40"/>
                    <a:pt x="1820" y="81"/>
                    <a:pt x="1888" y="99"/>
                  </a:cubicBezTo>
                  <a:lnTo>
                    <a:pt x="1888" y="1249"/>
                  </a:lnTo>
                  <a:cubicBezTo>
                    <a:pt x="1803" y="1218"/>
                    <a:pt x="1631" y="1161"/>
                    <a:pt x="1467" y="1137"/>
                  </a:cubicBezTo>
                  <a:cubicBezTo>
                    <a:pt x="1445" y="1134"/>
                    <a:pt x="1421" y="1132"/>
                    <a:pt x="1397" y="1132"/>
                  </a:cubicBezTo>
                  <a:cubicBezTo>
                    <a:pt x="1252" y="1132"/>
                    <a:pt x="1112" y="1192"/>
                    <a:pt x="1034" y="1232"/>
                  </a:cubicBezTo>
                  <a:lnTo>
                    <a:pt x="1034" y="210"/>
                  </a:lnTo>
                  <a:close/>
                  <a:moveTo>
                    <a:pt x="134" y="99"/>
                  </a:moveTo>
                  <a:lnTo>
                    <a:pt x="134" y="99"/>
                  </a:lnTo>
                  <a:cubicBezTo>
                    <a:pt x="201" y="81"/>
                    <a:pt x="376" y="40"/>
                    <a:pt x="534" y="40"/>
                  </a:cubicBezTo>
                  <a:cubicBezTo>
                    <a:pt x="568" y="40"/>
                    <a:pt x="599" y="42"/>
                    <a:pt x="626" y="46"/>
                  </a:cubicBezTo>
                  <a:cubicBezTo>
                    <a:pt x="802" y="68"/>
                    <a:pt x="945" y="175"/>
                    <a:pt x="988" y="210"/>
                  </a:cubicBezTo>
                  <a:lnTo>
                    <a:pt x="988" y="1232"/>
                  </a:lnTo>
                  <a:cubicBezTo>
                    <a:pt x="910" y="1192"/>
                    <a:pt x="770" y="1132"/>
                    <a:pt x="625" y="1132"/>
                  </a:cubicBezTo>
                  <a:cubicBezTo>
                    <a:pt x="601" y="1132"/>
                    <a:pt x="577" y="1134"/>
                    <a:pt x="555" y="1137"/>
                  </a:cubicBezTo>
                  <a:cubicBezTo>
                    <a:pt x="391" y="1161"/>
                    <a:pt x="219" y="1218"/>
                    <a:pt x="134" y="1249"/>
                  </a:cubicBezTo>
                  <a:lnTo>
                    <a:pt x="134" y="99"/>
                  </a:lnTo>
                  <a:close/>
                  <a:moveTo>
                    <a:pt x="1928" y="203"/>
                  </a:moveTo>
                  <a:lnTo>
                    <a:pt x="1928" y="203"/>
                  </a:lnTo>
                  <a:lnTo>
                    <a:pt x="1928" y="68"/>
                  </a:lnTo>
                  <a:cubicBezTo>
                    <a:pt x="1928" y="68"/>
                    <a:pt x="1696" y="0"/>
                    <a:pt x="1487" y="0"/>
                  </a:cubicBezTo>
                  <a:cubicBezTo>
                    <a:pt x="1454" y="0"/>
                    <a:pt x="1421" y="2"/>
                    <a:pt x="1390" y="6"/>
                  </a:cubicBezTo>
                  <a:cubicBezTo>
                    <a:pt x="1207" y="30"/>
                    <a:pt x="1059" y="138"/>
                    <a:pt x="1011" y="177"/>
                  </a:cubicBezTo>
                  <a:cubicBezTo>
                    <a:pt x="963" y="138"/>
                    <a:pt x="815" y="30"/>
                    <a:pt x="632" y="6"/>
                  </a:cubicBezTo>
                  <a:cubicBezTo>
                    <a:pt x="601" y="2"/>
                    <a:pt x="568" y="0"/>
                    <a:pt x="534" y="0"/>
                  </a:cubicBezTo>
                  <a:cubicBezTo>
                    <a:pt x="326" y="0"/>
                    <a:pt x="94" y="68"/>
                    <a:pt x="94" y="68"/>
                  </a:cubicBezTo>
                  <a:lnTo>
                    <a:pt x="94" y="203"/>
                  </a:lnTo>
                  <a:cubicBezTo>
                    <a:pt x="36" y="216"/>
                    <a:pt x="0" y="227"/>
                    <a:pt x="0" y="227"/>
                  </a:cubicBezTo>
                  <a:lnTo>
                    <a:pt x="0" y="1466"/>
                  </a:lnTo>
                  <a:cubicBezTo>
                    <a:pt x="0" y="1466"/>
                    <a:pt x="243" y="1368"/>
                    <a:pt x="467" y="1335"/>
                  </a:cubicBezTo>
                  <a:cubicBezTo>
                    <a:pt x="605" y="1315"/>
                    <a:pt x="787" y="1368"/>
                    <a:pt x="905" y="1412"/>
                  </a:cubicBezTo>
                  <a:lnTo>
                    <a:pt x="905" y="1466"/>
                  </a:lnTo>
                  <a:lnTo>
                    <a:pt x="1116" y="1466"/>
                  </a:lnTo>
                  <a:lnTo>
                    <a:pt x="1116" y="1412"/>
                  </a:lnTo>
                  <a:cubicBezTo>
                    <a:pt x="1235" y="1368"/>
                    <a:pt x="1417" y="1315"/>
                    <a:pt x="1555" y="1335"/>
                  </a:cubicBezTo>
                  <a:cubicBezTo>
                    <a:pt x="1779" y="1368"/>
                    <a:pt x="2022" y="1466"/>
                    <a:pt x="2022" y="1466"/>
                  </a:cubicBezTo>
                  <a:lnTo>
                    <a:pt x="2022" y="227"/>
                  </a:lnTo>
                  <a:cubicBezTo>
                    <a:pt x="2022" y="227"/>
                    <a:pt x="1986" y="216"/>
                    <a:pt x="1928" y="20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</p:spPr>
          <p:txBody>
            <a:bodyPr vert="horz" wrap="square" lIns="91426" tIns="45713" rIns="91426" bIns="45713" numCol="1" anchor="t" anchorCtr="0" compatLnSpc="1"/>
            <a:lstStyle/>
            <a:p>
              <a:endParaRPr lang="zh-CN" altLang="en-US" sz="2700" dirty="0">
                <a:latin typeface="+mn-ea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>
            <a:off x="1727664" y="4942156"/>
            <a:ext cx="627095" cy="5436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04">
              <a:defRPr/>
            </a:pPr>
            <a:r>
              <a:rPr lang="en-US" altLang="zh-CN" sz="2933" kern="0" dirty="0">
                <a:solidFill>
                  <a:schemeClr val="bg1"/>
                </a:solidFill>
                <a:latin typeface="+mn-ea"/>
              </a:rPr>
              <a:t>03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0F0578E1-7D46-4855-A9AE-4943FB55984B}"/>
              </a:ext>
            </a:extLst>
          </p:cNvPr>
          <p:cNvSpPr/>
          <p:nvPr/>
        </p:nvSpPr>
        <p:spPr>
          <a:xfrm>
            <a:off x="5565129" y="2251480"/>
            <a:ext cx="5661638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在这里输入你需要的文本内容在这里输入你需要的文本内容。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0F0578E1-7D46-4855-A9AE-4943FB55984B}"/>
              </a:ext>
            </a:extLst>
          </p:cNvPr>
          <p:cNvSpPr/>
          <p:nvPr/>
        </p:nvSpPr>
        <p:spPr>
          <a:xfrm>
            <a:off x="5565129" y="3733918"/>
            <a:ext cx="5661638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在这里输入你需要的文本内容在这里输入你需要的文本内容。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0F0578E1-7D46-4855-A9AE-4943FB55984B}"/>
              </a:ext>
            </a:extLst>
          </p:cNvPr>
          <p:cNvSpPr/>
          <p:nvPr/>
        </p:nvSpPr>
        <p:spPr>
          <a:xfrm>
            <a:off x="5565129" y="5234631"/>
            <a:ext cx="5661638" cy="418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在这里输入你需要的文本内容在这里输入你需要的文本内容。</a:t>
            </a:r>
          </a:p>
        </p:txBody>
      </p:sp>
      <p:sp>
        <p:nvSpPr>
          <p:cNvPr id="2" name="矩形 1"/>
          <p:cNvSpPr/>
          <p:nvPr/>
        </p:nvSpPr>
        <p:spPr>
          <a:xfrm>
            <a:off x="2416954" y="197157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  <a:latin typeface="+mn-ea"/>
              </a:rPr>
              <a:t>输入标题</a:t>
            </a:r>
          </a:p>
        </p:txBody>
      </p:sp>
      <p:sp>
        <p:nvSpPr>
          <p:cNvPr id="56" name="矩形 55"/>
          <p:cNvSpPr/>
          <p:nvPr/>
        </p:nvSpPr>
        <p:spPr>
          <a:xfrm>
            <a:off x="2416954" y="347919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  <a:latin typeface="+mn-ea"/>
              </a:rPr>
              <a:t>输入标题</a:t>
            </a:r>
          </a:p>
        </p:txBody>
      </p:sp>
      <p:sp>
        <p:nvSpPr>
          <p:cNvPr id="57" name="矩形 56"/>
          <p:cNvSpPr/>
          <p:nvPr/>
        </p:nvSpPr>
        <p:spPr>
          <a:xfrm>
            <a:off x="2416954" y="4984904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  <a:latin typeface="+mn-ea"/>
              </a:rPr>
              <a:t>输入标题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E372E339-7F81-634D-99C3-5E2DE6B4F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651000"/>
            <a:ext cx="9906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50330"/>
      </p:ext>
    </p:extLst>
  </p:cSld>
  <p:clrMapOvr>
    <a:masterClrMapping/>
  </p:clrMapOvr>
  <p:transition spd="med" advClick="0" advTm="1000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5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1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7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的数据类型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1" y="5523246"/>
            <a:ext cx="3947505" cy="912299"/>
            <a:chOff x="8846727" y="4388504"/>
            <a:chExt cx="2393180" cy="91244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83112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9544837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1201462" y="1874751"/>
            <a:ext cx="94737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 和</a:t>
            </a:r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过程的伪代码：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map(key, value):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// key: document name; value: text of document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for each word w in value: emit(w, 1)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reduce(key, values):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// key: a word; values: an iterator over counts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result = 0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for each count v in values: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result += v emit(</a:t>
            </a:r>
            <a:r>
              <a:rPr lang="en-US" altLang="zh-CN" dirty="0" err="1">
                <a:solidFill>
                  <a:schemeClr val="bg1"/>
                </a:solidFill>
              </a:rPr>
              <a:t>key,result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endParaRPr lang="en-US" altLang="zh-CN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5860220"/>
      </p:ext>
    </p:extLst>
  </p:cSld>
  <p:clrMapOvr>
    <a:masterClrMapping/>
  </p:clrMapOvr>
  <p:transition spd="med" advClick="0" advTm="100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err="1">
                  <a:solidFill>
                    <a:prstClr val="white"/>
                  </a:solidFill>
                  <a:latin typeface="+mn-ea"/>
                </a:rPr>
                <a:t>MapReduces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1054731" y="1792903"/>
            <a:ext cx="52659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将作业的整个运行过程分为两个阶段 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阶段和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阶段</a:t>
            </a:r>
          </a:p>
          <a:p>
            <a:br>
              <a:rPr lang="zh-CN" altLang="en-US" dirty="0">
                <a:solidFill>
                  <a:schemeClr val="bg1"/>
                </a:solidFill>
              </a:rPr>
            </a:br>
            <a:endParaRPr lang="zh-CN" altLang="en-US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阶段由一定数量的</a:t>
            </a:r>
            <a:r>
              <a:rPr lang="en-US" altLang="zh-CN" dirty="0">
                <a:solidFill>
                  <a:schemeClr val="bg1"/>
                </a:solidFill>
              </a:rPr>
              <a:t>Map Task</a:t>
            </a:r>
            <a:r>
              <a:rPr lang="zh-CN" altLang="en-US" dirty="0">
                <a:solidFill>
                  <a:schemeClr val="bg1"/>
                </a:solidFill>
              </a:rPr>
              <a:t>组成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输入数据格式解析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输入数据处理</a:t>
            </a:r>
            <a:r>
              <a:rPr lang="en-US" altLang="zh-CN" dirty="0">
                <a:solidFill>
                  <a:schemeClr val="bg1"/>
                </a:solidFill>
              </a:rPr>
              <a:t>:Mapper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数据分组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en-US" altLang="zh-CN" dirty="0" err="1">
                <a:solidFill>
                  <a:schemeClr val="bg1"/>
                </a:solidFill>
              </a:rPr>
              <a:t>Partitioner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阶段由一定数量的</a:t>
            </a:r>
            <a:r>
              <a:rPr lang="en-US" altLang="zh-CN" dirty="0">
                <a:solidFill>
                  <a:schemeClr val="bg1"/>
                </a:solidFill>
              </a:rPr>
              <a:t>Reduce Task</a:t>
            </a:r>
            <a:r>
              <a:rPr lang="zh-CN" altLang="en-US" dirty="0">
                <a:solidFill>
                  <a:schemeClr val="bg1"/>
                </a:solidFill>
              </a:rPr>
              <a:t>组成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数据远程拷贝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数据按照</a:t>
            </a:r>
            <a:r>
              <a:rPr lang="en-US" altLang="zh-CN" dirty="0">
                <a:solidFill>
                  <a:schemeClr val="bg1"/>
                </a:solidFill>
              </a:rPr>
              <a:t>key</a:t>
            </a:r>
            <a:r>
              <a:rPr lang="zh-CN" altLang="en-US" dirty="0">
                <a:solidFill>
                  <a:schemeClr val="bg1"/>
                </a:solidFill>
              </a:rPr>
              <a:t>排序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数据处理</a:t>
            </a:r>
            <a:r>
              <a:rPr lang="en-US" altLang="zh-CN" dirty="0">
                <a:solidFill>
                  <a:schemeClr val="bg1"/>
                </a:solidFill>
              </a:rPr>
              <a:t>:Reducer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数据输出格式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endParaRPr lang="en-US" altLang="zh-CN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72961521"/>
      </p:ext>
    </p:extLst>
  </p:cSld>
  <p:clrMapOvr>
    <a:masterClrMapping/>
  </p:clrMapOvr>
  <p:transition spd="med" advClick="0" advTm="100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92276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  MapReduce</a:t>
            </a:r>
            <a:r>
              <a:rPr lang="zh-CN" altLang="en-US" dirty="0">
                <a:solidFill>
                  <a:schemeClr val="bg1"/>
                </a:solidFill>
              </a:rPr>
              <a:t>中的数据类型至少有两种用途。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第一个用途，这些类型定义的数据可以被序列化进行网络传输和文件存储，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第二个用途，在</a:t>
            </a:r>
            <a:r>
              <a:rPr lang="en-US" altLang="zh-CN" dirty="0">
                <a:solidFill>
                  <a:schemeClr val="bg1"/>
                </a:solidFill>
              </a:rPr>
              <a:t>shuffle</a:t>
            </a:r>
            <a:r>
              <a:rPr lang="zh-CN" altLang="en-US" dirty="0">
                <a:solidFill>
                  <a:schemeClr val="bg1"/>
                </a:solidFill>
              </a:rPr>
              <a:t>阶段要可以进行大小比较。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中解决第一种方式采用</a:t>
            </a:r>
            <a:r>
              <a:rPr lang="en-US" altLang="zh-CN" dirty="0" err="1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的接口</a:t>
            </a:r>
            <a:r>
              <a:rPr lang="en-US" altLang="zh-CN" dirty="0">
                <a:solidFill>
                  <a:schemeClr val="bg1"/>
                </a:solidFill>
              </a:rPr>
              <a:t>Writable</a:t>
            </a:r>
            <a:r>
              <a:rPr lang="zh-CN" altLang="en-US" dirty="0">
                <a:solidFill>
                  <a:schemeClr val="bg1"/>
                </a:solidFill>
              </a:rPr>
              <a:t>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第二种采用接口</a:t>
            </a:r>
            <a:r>
              <a:rPr lang="en-US" altLang="zh-CN" dirty="0">
                <a:solidFill>
                  <a:schemeClr val="bg1"/>
                </a:solidFill>
              </a:rPr>
              <a:t>java</a:t>
            </a:r>
            <a:r>
              <a:rPr lang="zh-CN" altLang="en-US" dirty="0">
                <a:solidFill>
                  <a:schemeClr val="bg1"/>
                </a:solidFill>
              </a:rPr>
              <a:t>接口</a:t>
            </a:r>
            <a:r>
              <a:rPr lang="en-US" altLang="zh-CN" dirty="0">
                <a:solidFill>
                  <a:schemeClr val="bg1"/>
                </a:solidFill>
              </a:rPr>
              <a:t>Comparable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(Hadoop</a:t>
            </a:r>
            <a:r>
              <a:rPr lang="zh-CN" altLang="en-US" dirty="0">
                <a:solidFill>
                  <a:schemeClr val="bg1"/>
                </a:solidFill>
              </a:rPr>
              <a:t>将这两个接口结合提供了</a:t>
            </a:r>
            <a:r>
              <a:rPr lang="en-US" altLang="zh-CN" dirty="0" err="1">
                <a:solidFill>
                  <a:schemeClr val="bg1"/>
                </a:solidFill>
              </a:rPr>
              <a:t>WritableComparable</a:t>
            </a:r>
            <a:r>
              <a:rPr lang="zh-CN" altLang="en-US" dirty="0">
                <a:solidFill>
                  <a:schemeClr val="bg1"/>
                </a:solidFill>
              </a:rPr>
              <a:t>接口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  </a:t>
            </a:r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提供了很多的内置数据类型，比如：</a:t>
            </a:r>
            <a:r>
              <a:rPr lang="en-US" altLang="zh-CN" dirty="0" err="1">
                <a:solidFill>
                  <a:schemeClr val="bg1"/>
                </a:solidFill>
              </a:rPr>
              <a:t>MapWritable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LongWritable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IntWritable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BooleanWritable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ByteWritable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DoubleWritable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FloatWritable</a:t>
            </a:r>
            <a:r>
              <a:rPr lang="en-US" altLang="zh-CN" dirty="0">
                <a:solidFill>
                  <a:schemeClr val="bg1"/>
                </a:solidFill>
              </a:rPr>
              <a:t>, Text, </a:t>
            </a:r>
            <a:r>
              <a:rPr lang="en-US" altLang="zh-CN" dirty="0" err="1">
                <a:solidFill>
                  <a:schemeClr val="bg1"/>
                </a:solidFill>
              </a:rPr>
              <a:t>NullWritable</a:t>
            </a:r>
            <a:r>
              <a:rPr lang="zh-CN" altLang="en-US" dirty="0">
                <a:solidFill>
                  <a:schemeClr val="bg1"/>
                </a:solidFill>
              </a:rPr>
              <a:t>等。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6412DA0-B8FC-BF49-BB6A-B91E2944E6ED}"/>
              </a:ext>
            </a:extLst>
          </p:cNvPr>
          <p:cNvSpPr txBox="1"/>
          <p:nvPr/>
        </p:nvSpPr>
        <p:spPr>
          <a:xfrm>
            <a:off x="948267" y="5080000"/>
            <a:ext cx="4057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实现一个</a:t>
            </a:r>
            <a:r>
              <a:rPr kumimoji="1" lang="en-US" altLang="zh-CN" dirty="0" err="1">
                <a:solidFill>
                  <a:schemeClr val="bg1"/>
                </a:solidFill>
              </a:rPr>
              <a:t>UserInfo</a:t>
            </a:r>
            <a:r>
              <a:rPr kumimoji="1" lang="zh-CN" altLang="en-US" dirty="0">
                <a:solidFill>
                  <a:schemeClr val="bg1"/>
                </a:solidFill>
              </a:rPr>
              <a:t>的自定义数据类型。</a:t>
            </a:r>
          </a:p>
        </p:txBody>
      </p:sp>
    </p:spTree>
    <p:extLst>
      <p:ext uri="{BB962C8B-B14F-4D97-AF65-F5344CB8AC3E}">
        <p14:creationId xmlns:p14="http://schemas.microsoft.com/office/powerpoint/2010/main" val="2862387863"/>
      </p:ext>
    </p:extLst>
  </p:cSld>
  <p:clrMapOvr>
    <a:masterClrMapping/>
  </p:clrMapOvr>
  <p:transition spd="med" advClick="0" advTm="100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92276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用户自定义数据输入格式化器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数据输入格式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用于描述</a:t>
            </a:r>
            <a:r>
              <a:rPr lang="en-US" altLang="zh-CN" dirty="0">
                <a:solidFill>
                  <a:schemeClr val="bg1"/>
                </a:solidFill>
              </a:rPr>
              <a:t>MR</a:t>
            </a:r>
            <a:r>
              <a:rPr lang="zh-CN" altLang="en-US" dirty="0">
                <a:solidFill>
                  <a:schemeClr val="bg1"/>
                </a:solidFill>
              </a:rPr>
              <a:t>作业的数据输入格式规范。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框架依赖</a:t>
            </a:r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zh-CN" altLang="en-US" dirty="0">
                <a:solidFill>
                  <a:schemeClr val="bg1"/>
                </a:solidFill>
              </a:rPr>
              <a:t>进行输入数据分片以及提供读取分片数据的</a:t>
            </a:r>
            <a:r>
              <a:rPr lang="en-US" altLang="zh-CN" dirty="0" err="1">
                <a:solidFill>
                  <a:schemeClr val="bg1"/>
                </a:solidFill>
              </a:rPr>
              <a:t>RecordReader</a:t>
            </a:r>
            <a:r>
              <a:rPr lang="zh-CN" altLang="en-US" dirty="0">
                <a:solidFill>
                  <a:schemeClr val="bg1"/>
                </a:solidFill>
              </a:rPr>
              <a:t>实例对象。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每一个</a:t>
            </a:r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zh-CN" altLang="en-US" dirty="0">
                <a:solidFill>
                  <a:schemeClr val="bg1"/>
                </a:solidFill>
              </a:rPr>
              <a:t>类都会有一个对应的</a:t>
            </a:r>
            <a:r>
              <a:rPr lang="en-US" altLang="zh-CN" dirty="0" err="1">
                <a:solidFill>
                  <a:srgbClr val="FF0000"/>
                </a:solidFill>
              </a:rPr>
              <a:t>RecordReader</a:t>
            </a:r>
            <a:r>
              <a:rPr lang="zh-CN" altLang="en-US" dirty="0">
                <a:solidFill>
                  <a:schemeClr val="bg1"/>
                </a:solidFill>
              </a:rPr>
              <a:t>类，</a:t>
            </a:r>
            <a:r>
              <a:rPr lang="en-US" altLang="zh-CN" dirty="0" err="1">
                <a:solidFill>
                  <a:schemeClr val="bg1"/>
                </a:solidFill>
              </a:rPr>
              <a:t>RecordReader</a:t>
            </a:r>
            <a:r>
              <a:rPr lang="zh-CN" altLang="en-US" dirty="0">
                <a:solidFill>
                  <a:schemeClr val="bg1"/>
                </a:solidFill>
              </a:rPr>
              <a:t>类主要作用是将输入数据转换为键值对，传输给</a:t>
            </a:r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阶段的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方法。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默认的数据输入格式是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en-US" altLang="zh-CN" dirty="0" err="1">
                <a:solidFill>
                  <a:schemeClr val="bg1"/>
                </a:solidFill>
              </a:rPr>
              <a:t>TextInputFormat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en-US" altLang="zh-CN" dirty="0" err="1">
                <a:solidFill>
                  <a:schemeClr val="bg1"/>
                </a:solidFill>
              </a:rPr>
              <a:t>LineRecordReader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。除了这个格式器以外，还有</a:t>
            </a:r>
            <a:r>
              <a:rPr lang="en-US" altLang="zh-CN" dirty="0" err="1">
                <a:solidFill>
                  <a:schemeClr val="bg1"/>
                </a:solidFill>
              </a:rPr>
              <a:t>KeyValueTextInputFormat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CombineTextInputFormat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SequenceFileInputFormat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DBInputFormat</a:t>
            </a:r>
            <a:r>
              <a:rPr lang="zh-CN" altLang="en-US" dirty="0">
                <a:solidFill>
                  <a:schemeClr val="bg1"/>
                </a:solidFill>
              </a:rPr>
              <a:t>等。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79726803"/>
      </p:ext>
    </p:extLst>
  </p:cSld>
  <p:clrMapOvr>
    <a:masterClrMapping/>
  </p:clrMapOvr>
  <p:transition spd="med" advClick="0" advTm="100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672374" y="1602577"/>
            <a:ext cx="92276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org.apache.hadoop.mapreduce.InputFormat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getSplits</a:t>
            </a:r>
            <a:r>
              <a:rPr lang="zh-CN" altLang="en-US" dirty="0">
                <a:solidFill>
                  <a:schemeClr val="bg1"/>
                </a:solidFill>
              </a:rPr>
              <a:t>：返回值是分片信息集合；作用：通过分片个数确定</a:t>
            </a:r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的个数，并根据分片信息中的数据地址信息决定是否采用数据本地化策略。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createRecordReader</a:t>
            </a:r>
            <a:r>
              <a:rPr lang="zh-CN" altLang="en-US" dirty="0">
                <a:solidFill>
                  <a:schemeClr val="bg1"/>
                </a:solidFill>
              </a:rPr>
              <a:t>：创建一个具体读取数据并构造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键值对的</a:t>
            </a:r>
            <a:r>
              <a:rPr lang="en-US" altLang="zh-CN" dirty="0" err="1">
                <a:solidFill>
                  <a:schemeClr val="bg1"/>
                </a:solidFill>
              </a:rPr>
              <a:t>RecordReader</a:t>
            </a:r>
            <a:r>
              <a:rPr lang="zh-CN" altLang="en-US" dirty="0">
                <a:solidFill>
                  <a:schemeClr val="bg1"/>
                </a:solidFill>
              </a:rPr>
              <a:t>实例对象。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C5086C4-56E1-D74B-90D0-04134E436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7266" y="3835992"/>
            <a:ext cx="7464778" cy="293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221492"/>
      </p:ext>
    </p:extLst>
  </p:cSld>
  <p:clrMapOvr>
    <a:masterClrMapping/>
  </p:clrMapOvr>
  <p:transition spd="med" advClick="0" advTm="1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基本架构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1324304" y="1797269"/>
            <a:ext cx="71096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是一个分布式的运算编程框架，核心功能是将用户编写的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核心逻辑代码分布式地运行在一个集群的很多服务器上；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8647B92-6BAC-6B46-8F00-9A67C2246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4295" y="2506336"/>
            <a:ext cx="6236793" cy="416364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B3D9C49-EA94-A14C-84A1-C68B7EC4A1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12" y="3447148"/>
            <a:ext cx="5633383" cy="277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947634"/>
      </p:ext>
    </p:extLst>
  </p:cSld>
  <p:clrMapOvr>
    <a:masterClrMapping/>
  </p:clrMapOvr>
  <p:transition spd="med" advClick="0" advTm="1000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2276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RecordReader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org.apache.hadoop.mapreduce.RecordReader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>
                <a:solidFill>
                  <a:schemeClr val="bg1"/>
                </a:solidFill>
              </a:rPr>
              <a:t>initialize</a:t>
            </a:r>
            <a:r>
              <a:rPr lang="zh-CN" altLang="en-US" dirty="0">
                <a:solidFill>
                  <a:schemeClr val="bg1"/>
                </a:solidFill>
              </a:rPr>
              <a:t>：根据对应的分片信息进行初始化操作。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nextKeyValue</a:t>
            </a:r>
            <a:r>
              <a:rPr lang="zh-CN" altLang="en-US" dirty="0">
                <a:solidFill>
                  <a:schemeClr val="bg1"/>
                </a:solidFill>
              </a:rPr>
              <a:t>：判断是否还有下一个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键值对，如果有返回</a:t>
            </a:r>
            <a:r>
              <a:rPr lang="en-US" altLang="zh-CN" dirty="0">
                <a:solidFill>
                  <a:schemeClr val="bg1"/>
                </a:solidFill>
              </a:rPr>
              <a:t>true</a:t>
            </a:r>
            <a:r>
              <a:rPr lang="zh-CN" altLang="en-US" dirty="0">
                <a:solidFill>
                  <a:schemeClr val="bg1"/>
                </a:solidFill>
              </a:rPr>
              <a:t>；否则返回</a:t>
            </a:r>
            <a:r>
              <a:rPr lang="en-US" altLang="zh-CN" dirty="0">
                <a:solidFill>
                  <a:schemeClr val="bg1"/>
                </a:solidFill>
              </a:rPr>
              <a:t>false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getCurrentKey</a:t>
            </a:r>
            <a:r>
              <a:rPr lang="en-US" altLang="zh-CN" dirty="0">
                <a:solidFill>
                  <a:schemeClr val="bg1"/>
                </a:solidFill>
              </a:rPr>
              <a:t>/</a:t>
            </a:r>
            <a:r>
              <a:rPr lang="en-US" altLang="zh-CN" dirty="0" err="1">
                <a:solidFill>
                  <a:schemeClr val="bg1"/>
                </a:solidFill>
              </a:rPr>
              <a:t>getCurrentValue</a:t>
            </a:r>
            <a:r>
              <a:rPr lang="zh-CN" altLang="en-US" dirty="0">
                <a:solidFill>
                  <a:schemeClr val="bg1"/>
                </a:solidFill>
              </a:rPr>
              <a:t>：获取当前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getProgress</a:t>
            </a:r>
            <a:r>
              <a:rPr lang="zh-CN" altLang="en-US" dirty="0">
                <a:solidFill>
                  <a:schemeClr val="bg1"/>
                </a:solidFill>
              </a:rPr>
              <a:t>：获取操作进度信息。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>
                <a:solidFill>
                  <a:schemeClr val="bg1"/>
                </a:solidFill>
              </a:rPr>
              <a:t>close</a:t>
            </a:r>
            <a:r>
              <a:rPr lang="zh-CN" altLang="en-US" dirty="0">
                <a:solidFill>
                  <a:schemeClr val="bg1"/>
                </a:solidFill>
              </a:rPr>
              <a:t>：关闭资源读取相关连接。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97006244"/>
      </p:ext>
    </p:extLst>
  </p:cSld>
  <p:clrMapOvr>
    <a:masterClrMapping/>
  </p:clrMapOvr>
  <p:transition spd="med" advClick="0" advTm="100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22767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FileSplit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org.apache.hadoop.mapreduce.InputSplit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getLength</a:t>
            </a:r>
            <a:r>
              <a:rPr lang="zh-CN" altLang="en-US" dirty="0">
                <a:solidFill>
                  <a:schemeClr val="bg1"/>
                </a:solidFill>
              </a:rPr>
              <a:t>：获取分片长度。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getLocations</a:t>
            </a:r>
            <a:r>
              <a:rPr lang="zh-CN" altLang="en-US" dirty="0">
                <a:solidFill>
                  <a:schemeClr val="bg1"/>
                </a:solidFill>
              </a:rPr>
              <a:t>：获取该分片数据对应的位置信息，确定数据本地化时候有用。</a:t>
            </a:r>
          </a:p>
          <a:p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25117878"/>
      </p:ext>
    </p:extLst>
  </p:cSld>
  <p:clrMapOvr>
    <a:masterClrMapping/>
  </p:clrMapOvr>
  <p:transition spd="med" advClick="0" advTm="1000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8372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用户自定义数据输出格式化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数据输出格式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用于描述</a:t>
            </a:r>
            <a:r>
              <a:rPr lang="en-US" altLang="zh-CN" dirty="0">
                <a:solidFill>
                  <a:schemeClr val="bg1"/>
                </a:solidFill>
              </a:rPr>
              <a:t>MR</a:t>
            </a:r>
            <a:r>
              <a:rPr lang="zh-CN" altLang="en-US" dirty="0">
                <a:solidFill>
                  <a:schemeClr val="bg1"/>
                </a:solidFill>
              </a:rPr>
              <a:t>作业的数据输出格式规范。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框架依赖</a:t>
            </a:r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zh-CN" altLang="en-US" dirty="0">
                <a:solidFill>
                  <a:schemeClr val="bg1"/>
                </a:solidFill>
              </a:rPr>
              <a:t>进行输出路径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zh-CN" altLang="en-US" dirty="0">
                <a:solidFill>
                  <a:schemeClr val="bg1"/>
                </a:solidFill>
              </a:rPr>
              <a:t>输出空间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检测、获取提交</a:t>
            </a:r>
            <a:r>
              <a:rPr lang="en-US" altLang="zh-CN" dirty="0">
                <a:solidFill>
                  <a:schemeClr val="bg1"/>
                </a:solidFill>
              </a:rPr>
              <a:t>job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 err="1">
                <a:solidFill>
                  <a:schemeClr val="bg1"/>
                </a:solidFill>
              </a:rPr>
              <a:t>OutputCommitter</a:t>
            </a:r>
            <a:r>
              <a:rPr lang="zh-CN" altLang="en-US" dirty="0">
                <a:solidFill>
                  <a:schemeClr val="bg1"/>
                </a:solidFill>
              </a:rPr>
              <a:t>实例对象以及提供一个具体定义如何输出数据的</a:t>
            </a:r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实例对象。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每一个</a:t>
            </a:r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zh-CN" altLang="en-US" dirty="0">
                <a:solidFill>
                  <a:schemeClr val="bg1"/>
                </a:solidFill>
              </a:rPr>
              <a:t>类都会有一个对应的</a:t>
            </a:r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类，</a:t>
            </a:r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类主要作用是明确定义如何写入以及写入的格式，接收</a:t>
            </a:r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阶段输出的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默认的数据输出格式是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  <a:r>
              <a:rPr lang="en-US" altLang="zh-CN" dirty="0" err="1">
                <a:solidFill>
                  <a:schemeClr val="bg1"/>
                </a:solidFill>
              </a:rPr>
              <a:t>TextOutputFormat</a:t>
            </a:r>
            <a:r>
              <a:rPr lang="en-US" altLang="zh-CN" dirty="0">
                <a:solidFill>
                  <a:schemeClr val="bg1"/>
                </a:solidFill>
              </a:rPr>
              <a:t>(</a:t>
            </a:r>
            <a:r>
              <a:rPr lang="en-US" altLang="zh-CN" dirty="0" err="1">
                <a:solidFill>
                  <a:schemeClr val="bg1"/>
                </a:solidFill>
              </a:rPr>
              <a:t>LineRecordWriter</a:t>
            </a:r>
            <a:r>
              <a:rPr lang="en-US" altLang="zh-CN" dirty="0">
                <a:solidFill>
                  <a:schemeClr val="bg1"/>
                </a:solidFill>
              </a:rPr>
              <a:t>)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除了这个格式器以外，还有</a:t>
            </a:r>
            <a:r>
              <a:rPr lang="en-US" altLang="zh-CN" dirty="0" err="1">
                <a:solidFill>
                  <a:schemeClr val="bg1"/>
                </a:solidFill>
              </a:rPr>
              <a:t>SequenceFileOutputFormat</a:t>
            </a:r>
            <a:r>
              <a:rPr lang="en-US" altLang="zh-CN" dirty="0">
                <a:solidFill>
                  <a:schemeClr val="bg1"/>
                </a:solidFill>
              </a:rPr>
              <a:t>, </a:t>
            </a:r>
            <a:r>
              <a:rPr lang="en-US" altLang="zh-CN" dirty="0" err="1">
                <a:solidFill>
                  <a:schemeClr val="bg1"/>
                </a:solidFill>
              </a:rPr>
              <a:t>DBOutputFormat</a:t>
            </a:r>
            <a:r>
              <a:rPr lang="zh-CN" altLang="en-US" dirty="0">
                <a:solidFill>
                  <a:schemeClr val="bg1"/>
                </a:solidFill>
              </a:rPr>
              <a:t>等。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76494886"/>
      </p:ext>
    </p:extLst>
  </p:cSld>
  <p:clrMapOvr>
    <a:masterClrMapping/>
  </p:clrMapOvr>
  <p:transition spd="med" advClick="0" advTm="100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8372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zh-CN" altLang="en-US" dirty="0">
                <a:solidFill>
                  <a:schemeClr val="bg1"/>
                </a:solidFill>
              </a:rPr>
              <a:t>详解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org.apache.hadoop.mapreduce.OutputFormat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getRecordWriter</a:t>
            </a:r>
            <a:r>
              <a:rPr lang="zh-CN" altLang="en-US" dirty="0">
                <a:solidFill>
                  <a:schemeClr val="bg1"/>
                </a:solidFill>
              </a:rPr>
              <a:t>：创建一个具体写数据的</a:t>
            </a:r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实例。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checkOutputSpecs</a:t>
            </a:r>
            <a:r>
              <a:rPr lang="zh-CN" altLang="en-US" dirty="0">
                <a:solidFill>
                  <a:schemeClr val="bg1"/>
                </a:solidFill>
              </a:rPr>
              <a:t>：检测输出空间相关信息，如果检测失败，直接抛出异常。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 err="1">
                <a:solidFill>
                  <a:schemeClr val="bg1"/>
                </a:solidFill>
              </a:rPr>
              <a:t>getOutputCommitter</a:t>
            </a:r>
            <a:r>
              <a:rPr lang="zh-CN" altLang="en-US" dirty="0">
                <a:solidFill>
                  <a:schemeClr val="bg1"/>
                </a:solidFill>
              </a:rPr>
              <a:t>：获取一个提交</a:t>
            </a:r>
            <a:r>
              <a:rPr lang="en-US" altLang="zh-CN" dirty="0">
                <a:solidFill>
                  <a:schemeClr val="bg1"/>
                </a:solidFill>
              </a:rPr>
              <a:t>job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committer</a:t>
            </a:r>
            <a:r>
              <a:rPr lang="zh-CN" altLang="en-US" dirty="0">
                <a:solidFill>
                  <a:schemeClr val="bg1"/>
                </a:solidFill>
              </a:rPr>
              <a:t>对象。一般情况下，直接使用</a:t>
            </a:r>
            <a:r>
              <a:rPr lang="en-US" altLang="zh-CN" dirty="0" err="1">
                <a:solidFill>
                  <a:schemeClr val="bg1"/>
                </a:solidFill>
              </a:rPr>
              <a:t>FileOutputCommitter</a:t>
            </a:r>
            <a:r>
              <a:rPr lang="zh-CN" altLang="en-US" dirty="0">
                <a:solidFill>
                  <a:schemeClr val="bg1"/>
                </a:solidFill>
              </a:rPr>
              <a:t>对象即可。如果觉得</a:t>
            </a:r>
            <a:r>
              <a:rPr lang="en-US" altLang="zh-CN" dirty="0" err="1">
                <a:solidFill>
                  <a:schemeClr val="bg1"/>
                </a:solidFill>
              </a:rPr>
              <a:t>FileOutputCommitter</a:t>
            </a:r>
            <a:r>
              <a:rPr lang="zh-CN" altLang="en-US" dirty="0">
                <a:solidFill>
                  <a:schemeClr val="bg1"/>
                </a:solidFill>
              </a:rPr>
              <a:t>内容比较多，也可以自己实现一个完全为空的类。</a:t>
            </a:r>
          </a:p>
          <a:p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43780001"/>
      </p:ext>
    </p:extLst>
  </p:cSld>
  <p:clrMapOvr>
    <a:masterClrMapping/>
  </p:clrMapOvr>
  <p:transition spd="med" advClick="0" advTm="100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数据类型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746642" y="1912898"/>
            <a:ext cx="98372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RecordWriter</a:t>
            </a:r>
            <a:r>
              <a:rPr lang="zh-CN" altLang="en-US" dirty="0">
                <a:solidFill>
                  <a:schemeClr val="bg1"/>
                </a:solidFill>
              </a:rPr>
              <a:t>详解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全称：</a:t>
            </a:r>
            <a:r>
              <a:rPr lang="en-US" altLang="zh-CN" dirty="0" err="1">
                <a:solidFill>
                  <a:schemeClr val="bg1"/>
                </a:solidFill>
              </a:rPr>
              <a:t>org.apache.hadoop.mapreduce.RecordWriter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方法详解：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>
                <a:solidFill>
                  <a:schemeClr val="bg1"/>
                </a:solidFill>
              </a:rPr>
              <a:t>write</a:t>
            </a:r>
            <a:r>
              <a:rPr lang="zh-CN" altLang="en-US" dirty="0">
                <a:solidFill>
                  <a:schemeClr val="bg1"/>
                </a:solidFill>
              </a:rPr>
              <a:t>：接收</a:t>
            </a:r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阶段产生的输出</a:t>
            </a:r>
            <a:r>
              <a:rPr lang="en-US" altLang="zh-CN" dirty="0">
                <a:solidFill>
                  <a:schemeClr val="bg1"/>
                </a:solidFill>
              </a:rPr>
              <a:t>key/value</a:t>
            </a:r>
            <a:r>
              <a:rPr lang="zh-CN" altLang="en-US" dirty="0">
                <a:solidFill>
                  <a:schemeClr val="bg1"/>
                </a:solidFill>
              </a:rPr>
              <a:t>键值对数据，并将其写出。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    </a:t>
            </a:r>
            <a:r>
              <a:rPr lang="en-US" altLang="zh-CN" dirty="0">
                <a:solidFill>
                  <a:schemeClr val="bg1"/>
                </a:solidFill>
              </a:rPr>
              <a:t>close</a:t>
            </a:r>
            <a:r>
              <a:rPr lang="zh-CN" altLang="en-US" dirty="0">
                <a:solidFill>
                  <a:schemeClr val="bg1"/>
                </a:solidFill>
              </a:rPr>
              <a:t>：关闭流，进行一些其他操作。</a:t>
            </a:r>
          </a:p>
          <a:p>
            <a:br>
              <a:rPr lang="zh-CN" altLang="en-US" dirty="0">
                <a:solidFill>
                  <a:schemeClr val="bg1"/>
                </a:solidFill>
              </a:rPr>
            </a:br>
            <a:endParaRPr lang="zh-CN" altLang="en-US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48777512"/>
      </p:ext>
    </p:extLst>
  </p:cSld>
  <p:clrMapOvr>
    <a:masterClrMapping/>
  </p:clrMapOvr>
  <p:transition spd="med" advClick="0" advTm="100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5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1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7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数据类型与编程组件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1" y="5523245"/>
            <a:ext cx="3947505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5759319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编程组件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7B5F57A3-83F8-C64B-BB6B-82B36A4CC38B}"/>
              </a:ext>
            </a:extLst>
          </p:cNvPr>
          <p:cNvSpPr/>
          <p:nvPr/>
        </p:nvSpPr>
        <p:spPr>
          <a:xfrm>
            <a:off x="7679752" y="862384"/>
            <a:ext cx="243178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</a:rPr>
              <a:t>InputFormat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C8C26D1-91CB-5C4D-BDFD-D8D637906250}"/>
              </a:ext>
            </a:extLst>
          </p:cNvPr>
          <p:cNvSpPr/>
          <p:nvPr/>
        </p:nvSpPr>
        <p:spPr>
          <a:xfrm>
            <a:off x="7679752" y="1550122"/>
            <a:ext cx="2400251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</a:rPr>
              <a:t>RecordReader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2DFE30C-9D76-AC4E-ABC5-E95D4D1C3B92}"/>
              </a:ext>
            </a:extLst>
          </p:cNvPr>
          <p:cNvSpPr/>
          <p:nvPr/>
        </p:nvSpPr>
        <p:spPr>
          <a:xfrm>
            <a:off x="7711282" y="2309996"/>
            <a:ext cx="240025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Mapper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F98CFDA-F814-5945-9A3D-B5FE7796BF35}"/>
              </a:ext>
            </a:extLst>
          </p:cNvPr>
          <p:cNvSpPr/>
          <p:nvPr/>
        </p:nvSpPr>
        <p:spPr>
          <a:xfrm>
            <a:off x="7697851" y="3062689"/>
            <a:ext cx="2400254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Partition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Sort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Shuffle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78E951-4CF7-F94E-A75B-D40579E7B903}"/>
              </a:ext>
            </a:extLst>
          </p:cNvPr>
          <p:cNvSpPr/>
          <p:nvPr/>
        </p:nvSpPr>
        <p:spPr>
          <a:xfrm>
            <a:off x="7711282" y="3854907"/>
            <a:ext cx="240025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Reducer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C1074F5-0566-1146-89C4-925C4CEF078B}"/>
              </a:ext>
            </a:extLst>
          </p:cNvPr>
          <p:cNvSpPr/>
          <p:nvPr/>
        </p:nvSpPr>
        <p:spPr>
          <a:xfrm>
            <a:off x="7711282" y="4575257"/>
            <a:ext cx="240025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</a:rPr>
              <a:t>RecordWriter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5CC165D-88AD-A24C-9BC5-DB5ADA0FBDB3}"/>
              </a:ext>
            </a:extLst>
          </p:cNvPr>
          <p:cNvSpPr/>
          <p:nvPr/>
        </p:nvSpPr>
        <p:spPr>
          <a:xfrm>
            <a:off x="7711282" y="5311700"/>
            <a:ext cx="2400253" cy="4616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>
                <a:solidFill>
                  <a:schemeClr val="tx1"/>
                </a:solidFill>
              </a:rPr>
              <a:t>OutputFormat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F4335DA-BCB1-8D4A-93B8-84C2B566D1EC}"/>
              </a:ext>
            </a:extLst>
          </p:cNvPr>
          <p:cNvSpPr txBox="1"/>
          <p:nvPr/>
        </p:nvSpPr>
        <p:spPr>
          <a:xfrm>
            <a:off x="8133180" y="6269744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Output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Data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CE0109F-75D3-3941-BF3B-D0B7F0F149E0}"/>
              </a:ext>
            </a:extLst>
          </p:cNvPr>
          <p:cNvSpPr txBox="1"/>
          <p:nvPr/>
        </p:nvSpPr>
        <p:spPr>
          <a:xfrm>
            <a:off x="8101459" y="20248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Input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Dataset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4FA4DCE9-17C0-934A-B5E2-21691FC22D80}"/>
              </a:ext>
            </a:extLst>
          </p:cNvPr>
          <p:cNvCxnSpPr>
            <a:cxnSpLocks/>
          </p:cNvCxnSpPr>
          <p:nvPr/>
        </p:nvCxnSpPr>
        <p:spPr>
          <a:xfrm>
            <a:off x="8879877" y="523058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EF37819E-B149-2C4C-8EA6-65DF0FABAC11}"/>
              </a:ext>
            </a:extLst>
          </p:cNvPr>
          <p:cNvCxnSpPr>
            <a:cxnSpLocks/>
          </p:cNvCxnSpPr>
          <p:nvPr/>
        </p:nvCxnSpPr>
        <p:spPr>
          <a:xfrm>
            <a:off x="8850485" y="5930435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0DA9FFE4-2287-A744-A520-9294D9CB7CC3}"/>
              </a:ext>
            </a:extLst>
          </p:cNvPr>
          <p:cNvCxnSpPr>
            <a:cxnSpLocks/>
          </p:cNvCxnSpPr>
          <p:nvPr/>
        </p:nvCxnSpPr>
        <p:spPr>
          <a:xfrm>
            <a:off x="8895643" y="1250549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A013557A-36C3-C446-93CA-9026D4C99619}"/>
              </a:ext>
            </a:extLst>
          </p:cNvPr>
          <p:cNvCxnSpPr>
            <a:cxnSpLocks/>
          </p:cNvCxnSpPr>
          <p:nvPr/>
        </p:nvCxnSpPr>
        <p:spPr>
          <a:xfrm>
            <a:off x="8837054" y="3524321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箭头连接符 22">
            <a:extLst>
              <a:ext uri="{FF2B5EF4-FFF2-40B4-BE49-F238E27FC236}">
                <a16:creationId xmlns:a16="http://schemas.microsoft.com/office/drawing/2014/main" id="{4915769E-2AF7-F14F-BA81-BFFC62F2CC0A}"/>
              </a:ext>
            </a:extLst>
          </p:cNvPr>
          <p:cNvCxnSpPr>
            <a:cxnSpLocks/>
          </p:cNvCxnSpPr>
          <p:nvPr/>
        </p:nvCxnSpPr>
        <p:spPr>
          <a:xfrm>
            <a:off x="8859631" y="1970687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8BCA73C6-1092-6144-952E-FBBB8FDC4469}"/>
              </a:ext>
            </a:extLst>
          </p:cNvPr>
          <p:cNvCxnSpPr>
            <a:cxnSpLocks/>
          </p:cNvCxnSpPr>
          <p:nvPr/>
        </p:nvCxnSpPr>
        <p:spPr>
          <a:xfrm>
            <a:off x="9946677" y="1589858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99D18D5B-4D00-8B49-930B-2390EC445F00}"/>
              </a:ext>
            </a:extLst>
          </p:cNvPr>
          <p:cNvCxnSpPr>
            <a:cxnSpLocks/>
          </p:cNvCxnSpPr>
          <p:nvPr/>
        </p:nvCxnSpPr>
        <p:spPr>
          <a:xfrm>
            <a:off x="8837054" y="2771628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D5412602-5C63-214A-92FD-860D76CFE182}"/>
              </a:ext>
            </a:extLst>
          </p:cNvPr>
          <p:cNvCxnSpPr>
            <a:cxnSpLocks/>
          </p:cNvCxnSpPr>
          <p:nvPr/>
        </p:nvCxnSpPr>
        <p:spPr>
          <a:xfrm>
            <a:off x="8852821" y="4235948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0145C407-BE33-9646-AFE8-84FD25E731EF}"/>
              </a:ext>
            </a:extLst>
          </p:cNvPr>
          <p:cNvCxnSpPr>
            <a:cxnSpLocks/>
          </p:cNvCxnSpPr>
          <p:nvPr/>
        </p:nvCxnSpPr>
        <p:spPr>
          <a:xfrm>
            <a:off x="8852821" y="4972391"/>
            <a:ext cx="0" cy="339309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5CCFFD1B-0E8F-D14F-B1CA-3C628E83FE26}"/>
              </a:ext>
            </a:extLst>
          </p:cNvPr>
          <p:cNvSpPr txBox="1"/>
          <p:nvPr/>
        </p:nvSpPr>
        <p:spPr>
          <a:xfrm>
            <a:off x="607804" y="1927504"/>
            <a:ext cx="635924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</a:rPr>
              <a:t>数据类型的定义，也可以说是编程组件。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InputFormat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RecordReader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RecordWriter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OutputFormat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编程涉及的主要组件，如下：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InputFormat</a:t>
            </a:r>
            <a:r>
              <a:rPr lang="zh-CN" altLang="en-US" dirty="0">
                <a:solidFill>
                  <a:schemeClr val="bg1"/>
                </a:solidFill>
              </a:rPr>
              <a:t>类：分割成多个</a:t>
            </a:r>
            <a:r>
              <a:rPr lang="en-US" altLang="zh-CN" dirty="0">
                <a:solidFill>
                  <a:schemeClr val="bg1"/>
                </a:solidFill>
              </a:rPr>
              <a:t>splits</a:t>
            </a:r>
            <a:r>
              <a:rPr lang="zh-CN" altLang="en-US" dirty="0">
                <a:solidFill>
                  <a:schemeClr val="bg1"/>
                </a:solidFill>
              </a:rPr>
              <a:t>和每行怎么解析。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类：对输入的每对</a:t>
            </a:r>
            <a:r>
              <a:rPr lang="en-US" altLang="zh-CN" dirty="0">
                <a:solidFill>
                  <a:schemeClr val="bg1"/>
                </a:solidFill>
              </a:rPr>
              <a:t>&lt;</a:t>
            </a:r>
            <a:r>
              <a:rPr lang="en-US" altLang="zh-CN" dirty="0" err="1">
                <a:solidFill>
                  <a:schemeClr val="bg1"/>
                </a:solidFill>
              </a:rPr>
              <a:t>key,value</a:t>
            </a:r>
            <a:r>
              <a:rPr lang="en-US" altLang="zh-CN" dirty="0">
                <a:solidFill>
                  <a:schemeClr val="bg1"/>
                </a:solidFill>
              </a:rPr>
              <a:t>&gt;</a:t>
            </a:r>
            <a:r>
              <a:rPr lang="zh-CN" altLang="en-US" dirty="0">
                <a:solidFill>
                  <a:schemeClr val="bg1"/>
                </a:solidFill>
              </a:rPr>
              <a:t>生成中间结果。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Combiner</a:t>
            </a:r>
            <a:r>
              <a:rPr lang="zh-CN" altLang="en-US" dirty="0">
                <a:solidFill>
                  <a:schemeClr val="bg1"/>
                </a:solidFill>
              </a:rPr>
              <a:t>类：在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端，对相同的</a:t>
            </a:r>
            <a:r>
              <a:rPr lang="en-US" altLang="zh-CN" dirty="0">
                <a:solidFill>
                  <a:schemeClr val="bg1"/>
                </a:solidFill>
              </a:rPr>
              <a:t>key</a:t>
            </a:r>
            <a:r>
              <a:rPr lang="zh-CN" altLang="en-US" dirty="0">
                <a:solidFill>
                  <a:schemeClr val="bg1"/>
                </a:solidFill>
              </a:rPr>
              <a:t>进行合并。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Partitioner</a:t>
            </a:r>
            <a:r>
              <a:rPr lang="zh-CN" altLang="en-US" dirty="0">
                <a:solidFill>
                  <a:schemeClr val="bg1"/>
                </a:solidFill>
              </a:rPr>
              <a:t>类：在</a:t>
            </a:r>
            <a:r>
              <a:rPr lang="en-US" altLang="zh-CN" dirty="0">
                <a:solidFill>
                  <a:schemeClr val="bg1"/>
                </a:solidFill>
              </a:rPr>
              <a:t>shuffle</a:t>
            </a:r>
            <a:r>
              <a:rPr lang="zh-CN" altLang="en-US" dirty="0">
                <a:solidFill>
                  <a:schemeClr val="bg1"/>
                </a:solidFill>
              </a:rPr>
              <a:t>过程中，将中间结果分为</a:t>
            </a:r>
            <a:r>
              <a:rPr lang="en-US" altLang="zh-CN" dirty="0">
                <a:solidFill>
                  <a:schemeClr val="bg1"/>
                </a:solidFill>
              </a:rPr>
              <a:t>N</a:t>
            </a:r>
            <a:r>
              <a:rPr lang="zh-CN" altLang="en-US" dirty="0">
                <a:solidFill>
                  <a:schemeClr val="bg1"/>
                </a:solidFill>
              </a:rPr>
              <a:t>份，每一份都由一个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去完成。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类：对所有的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中间结果，进行汇总、聚合。</a:t>
            </a:r>
          </a:p>
          <a:p>
            <a:r>
              <a:rPr lang="en-US" altLang="zh-CN" dirty="0" err="1">
                <a:solidFill>
                  <a:schemeClr val="bg1"/>
                </a:solidFill>
              </a:rPr>
              <a:t>OutputFormat</a:t>
            </a:r>
            <a:r>
              <a:rPr lang="zh-CN" altLang="en-US" dirty="0">
                <a:solidFill>
                  <a:schemeClr val="bg1"/>
                </a:solidFill>
              </a:rPr>
              <a:t>类：输出最终结果格式。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499220"/>
      </p:ext>
    </p:extLst>
  </p:cSld>
  <p:clrMapOvr>
    <a:masterClrMapping/>
  </p:clrMapOvr>
  <p:transition spd="med" advClick="0" advTm="100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实现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effectLst/>
              </a:rPr>
              <a:t>Mapper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编程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编程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Driver</a:t>
            </a:r>
            <a:r>
              <a:rPr lang="zh-CN" altLang="en-US" dirty="0">
                <a:solidFill>
                  <a:schemeClr val="bg1"/>
                </a:solidFill>
              </a:rPr>
              <a:t>编程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03378287"/>
      </p:ext>
    </p:extLst>
  </p:cSld>
  <p:clrMapOvr>
    <a:masterClrMapping/>
  </p:clrMapOvr>
  <p:transition spd="med" advClick="0" advTm="100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wordcount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实现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51FD17D-1671-0B43-A1FF-F3FBAA1C3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045" y="1384968"/>
            <a:ext cx="6002795" cy="521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42879"/>
      </p:ext>
    </p:extLst>
  </p:cSld>
  <p:clrMapOvr>
    <a:masterClrMapping/>
  </p:clrMapOvr>
  <p:transition spd="med" advClick="0" advTm="100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输入分片与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HDFS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块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49B2FE08-ADAD-0845-96B3-0C6F5BBCC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876" y="3344916"/>
            <a:ext cx="8380248" cy="163676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分片非常接近物理块边界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通常每个分片对应一个</a:t>
            </a:r>
            <a:r>
              <a:rPr lang="en-US" altLang="zh-CN" dirty="0">
                <a:solidFill>
                  <a:schemeClr val="bg1"/>
                </a:solidFill>
              </a:rPr>
              <a:t>task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通过分片实现计算数据本地化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分片包含的数据未必都在本地</a:t>
            </a:r>
          </a:p>
        </p:txBody>
      </p:sp>
    </p:spTree>
    <p:extLst>
      <p:ext uri="{BB962C8B-B14F-4D97-AF65-F5344CB8AC3E}">
        <p14:creationId xmlns:p14="http://schemas.microsoft.com/office/powerpoint/2010/main" val="2830795049"/>
      </p:ext>
    </p:extLst>
  </p:cSld>
  <p:clrMapOvr>
    <a:masterClrMapping/>
  </p:clrMapOvr>
  <p:transition spd="med" advClick="0" advTm="1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为什么需要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endParaRPr lang="zh-CN" altLang="en-US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66665" y="1776248"/>
            <a:ext cx="94436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1.</a:t>
            </a:r>
            <a:r>
              <a:rPr lang="zh-CN" altLang="en-US" dirty="0">
                <a:solidFill>
                  <a:schemeClr val="bg1"/>
                </a:solidFill>
              </a:rPr>
              <a:t> 海量数据在单机上因为硬件资源限制，无法处理，需要采用分布式集群的方式来处理。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</a:t>
            </a:r>
            <a:r>
              <a:rPr lang="zh-CN" altLang="en-US" dirty="0">
                <a:solidFill>
                  <a:schemeClr val="bg1"/>
                </a:solidFill>
              </a:rPr>
              <a:t> 而一旦将单机版程序扩展到集群来分布式运行，将极大地增加程序的复杂度和开发难度。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3.</a:t>
            </a:r>
            <a:r>
              <a:rPr lang="zh-CN" altLang="en-US" dirty="0">
                <a:solidFill>
                  <a:schemeClr val="bg1"/>
                </a:solidFill>
              </a:rPr>
              <a:t> 引入</a:t>
            </a:r>
            <a:r>
              <a:rPr lang="en-US" altLang="zh-CN" dirty="0" err="1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框架后，开发人员可以将精力集中在业务逻辑的开发上，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而将分布式计算中的复杂性交由框架来处理。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7828543"/>
      </p:ext>
    </p:extLst>
  </p:cSld>
  <p:clrMapOvr>
    <a:masterClrMapping/>
  </p:clrMapOvr>
  <p:transition spd="med" advClick="0" advTm="1000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64760" y="88812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61419" y="1897069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9482" y="911578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20179" y="1946734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64760" y="294660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61419" y="387764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9482" y="2981890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数据类型与编程组件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9480" y="3891578"/>
            <a:ext cx="3947505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89" name="椭圆 88">
            <a:extLst>
              <a:ext uri="{FF2B5EF4-FFF2-40B4-BE49-F238E27FC236}">
                <a16:creationId xmlns:a16="http://schemas.microsoft.com/office/drawing/2014/main" id="{2563259E-6CB1-9E41-B7D1-CE49C50F94BB}"/>
              </a:ext>
            </a:extLst>
          </p:cNvPr>
          <p:cNvSpPr/>
          <p:nvPr/>
        </p:nvSpPr>
        <p:spPr>
          <a:xfrm>
            <a:off x="6620784" y="4580705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21727A6A-62B2-C241-BFC9-74451E6024FB}"/>
              </a:ext>
            </a:extLst>
          </p:cNvPr>
          <p:cNvGrpSpPr/>
          <p:nvPr/>
        </p:nvGrpSpPr>
        <p:grpSpPr>
          <a:xfrm>
            <a:off x="7608845" y="4594637"/>
            <a:ext cx="3947505" cy="542966"/>
            <a:chOff x="8846727" y="4388504"/>
            <a:chExt cx="2393180" cy="543050"/>
          </a:xfrm>
        </p:grpSpPr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70EEEF85-CB4C-464B-913C-FC5304F6893F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7FC3F7D0-F1F6-3841-975B-BBC47AE86EAC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案例：调试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98" name="椭圆 97">
            <a:extLst>
              <a:ext uri="{FF2B5EF4-FFF2-40B4-BE49-F238E27FC236}">
                <a16:creationId xmlns:a16="http://schemas.microsoft.com/office/drawing/2014/main" id="{B967EB60-EC0F-D241-9F93-C6540CBEF364}"/>
              </a:ext>
            </a:extLst>
          </p:cNvPr>
          <p:cNvSpPr/>
          <p:nvPr/>
        </p:nvSpPr>
        <p:spPr>
          <a:xfrm>
            <a:off x="6593154" y="5344828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66D60D29-126B-7A42-A030-C45B053C4596}"/>
              </a:ext>
            </a:extLst>
          </p:cNvPr>
          <p:cNvGrpSpPr/>
          <p:nvPr/>
        </p:nvGrpSpPr>
        <p:grpSpPr>
          <a:xfrm>
            <a:off x="7581215" y="5358760"/>
            <a:ext cx="3947505" cy="542966"/>
            <a:chOff x="8846727" y="4388504"/>
            <a:chExt cx="2393180" cy="543050"/>
          </a:xfrm>
        </p:grpSpPr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7E2DF8A6-401A-D449-B3EE-6AB5563CE361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C53E21C5-76CF-C949-BDD9-02DD7610DB9B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topK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1" name="椭圆 140">
            <a:extLst>
              <a:ext uri="{FF2B5EF4-FFF2-40B4-BE49-F238E27FC236}">
                <a16:creationId xmlns:a16="http://schemas.microsoft.com/office/drawing/2014/main" id="{4CFEB403-8975-E747-B8E6-9EE853846936}"/>
              </a:ext>
            </a:extLst>
          </p:cNvPr>
          <p:cNvSpPr/>
          <p:nvPr/>
        </p:nvSpPr>
        <p:spPr>
          <a:xfrm>
            <a:off x="6652519" y="604788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DCD65B7E-1357-7D42-92E0-E4A26BE4B565}"/>
              </a:ext>
            </a:extLst>
          </p:cNvPr>
          <p:cNvGrpSpPr/>
          <p:nvPr/>
        </p:nvGrpSpPr>
        <p:grpSpPr>
          <a:xfrm>
            <a:off x="7640580" y="6061819"/>
            <a:ext cx="3947505" cy="542966"/>
            <a:chOff x="8846727" y="4388504"/>
            <a:chExt cx="2393180" cy="543050"/>
          </a:xfrm>
        </p:grpSpPr>
        <p:sp>
          <p:nvSpPr>
            <p:cNvPr id="143" name="矩形 142">
              <a:extLst>
                <a:ext uri="{FF2B5EF4-FFF2-40B4-BE49-F238E27FC236}">
                  <a16:creationId xmlns:a16="http://schemas.microsoft.com/office/drawing/2014/main" id="{6588E1E2-E91D-6445-862E-C32A792AE23E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D720DD0-AADD-B342-B951-7B24606352CD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2765801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Run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方法与输出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effectLst/>
              </a:rPr>
              <a:t>Mapper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Driver</a:t>
            </a:r>
            <a:r>
              <a:rPr lang="zh-CN" altLang="en-US" dirty="0">
                <a:solidFill>
                  <a:schemeClr val="bg1"/>
                </a:solidFill>
              </a:rPr>
              <a:t>类中加入</a:t>
            </a:r>
            <a:r>
              <a:rPr lang="en-US" altLang="zh-CN" dirty="0">
                <a:solidFill>
                  <a:schemeClr val="bg1"/>
                </a:solidFill>
              </a:rPr>
              <a:t>run</a:t>
            </a:r>
            <a:r>
              <a:rPr lang="zh-CN" altLang="en-US" dirty="0">
                <a:solidFill>
                  <a:schemeClr val="bg1"/>
                </a:solidFill>
              </a:rPr>
              <a:t>方法，并且打印输出日志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6174886"/>
      </p:ext>
    </p:extLst>
  </p:cSld>
  <p:clrMapOvr>
    <a:masterClrMapping/>
  </p:clrMapOvr>
  <p:transition spd="med" advClick="0" advTm="100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64760" y="88812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61419" y="1897069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9482" y="911578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20179" y="1946734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64760" y="294660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61419" y="387764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9482" y="2981890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数据类型与编程组件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9480" y="3891578"/>
            <a:ext cx="3947505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89" name="椭圆 88">
            <a:extLst>
              <a:ext uri="{FF2B5EF4-FFF2-40B4-BE49-F238E27FC236}">
                <a16:creationId xmlns:a16="http://schemas.microsoft.com/office/drawing/2014/main" id="{2563259E-6CB1-9E41-B7D1-CE49C50F94BB}"/>
              </a:ext>
            </a:extLst>
          </p:cNvPr>
          <p:cNvSpPr/>
          <p:nvPr/>
        </p:nvSpPr>
        <p:spPr>
          <a:xfrm>
            <a:off x="6620784" y="4580705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21727A6A-62B2-C241-BFC9-74451E6024FB}"/>
              </a:ext>
            </a:extLst>
          </p:cNvPr>
          <p:cNvGrpSpPr/>
          <p:nvPr/>
        </p:nvGrpSpPr>
        <p:grpSpPr>
          <a:xfrm>
            <a:off x="7608845" y="4594637"/>
            <a:ext cx="3947505" cy="542966"/>
            <a:chOff x="8846727" y="4388504"/>
            <a:chExt cx="2393180" cy="543050"/>
          </a:xfrm>
        </p:grpSpPr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70EEEF85-CB4C-464B-913C-FC5304F6893F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7FC3F7D0-F1F6-3841-975B-BBC47AE86EAC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案例：调试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98" name="椭圆 97">
            <a:extLst>
              <a:ext uri="{FF2B5EF4-FFF2-40B4-BE49-F238E27FC236}">
                <a16:creationId xmlns:a16="http://schemas.microsoft.com/office/drawing/2014/main" id="{B967EB60-EC0F-D241-9F93-C6540CBEF364}"/>
              </a:ext>
            </a:extLst>
          </p:cNvPr>
          <p:cNvSpPr/>
          <p:nvPr/>
        </p:nvSpPr>
        <p:spPr>
          <a:xfrm>
            <a:off x="6593154" y="5344828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66D60D29-126B-7A42-A030-C45B053C4596}"/>
              </a:ext>
            </a:extLst>
          </p:cNvPr>
          <p:cNvGrpSpPr/>
          <p:nvPr/>
        </p:nvGrpSpPr>
        <p:grpSpPr>
          <a:xfrm>
            <a:off x="7581215" y="5358760"/>
            <a:ext cx="3947505" cy="542966"/>
            <a:chOff x="8846727" y="4388504"/>
            <a:chExt cx="2393180" cy="543050"/>
          </a:xfrm>
        </p:grpSpPr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7E2DF8A6-401A-D449-B3EE-6AB5563CE361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C53E21C5-76CF-C949-BDD9-02DD7610DB9B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 err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topK</a:t>
              </a:r>
              <a:endPara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1" name="椭圆 140">
            <a:extLst>
              <a:ext uri="{FF2B5EF4-FFF2-40B4-BE49-F238E27FC236}">
                <a16:creationId xmlns:a16="http://schemas.microsoft.com/office/drawing/2014/main" id="{4CFEB403-8975-E747-B8E6-9EE853846936}"/>
              </a:ext>
            </a:extLst>
          </p:cNvPr>
          <p:cNvSpPr/>
          <p:nvPr/>
        </p:nvSpPr>
        <p:spPr>
          <a:xfrm>
            <a:off x="6652519" y="604788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DCD65B7E-1357-7D42-92E0-E4A26BE4B565}"/>
              </a:ext>
            </a:extLst>
          </p:cNvPr>
          <p:cNvGrpSpPr/>
          <p:nvPr/>
        </p:nvGrpSpPr>
        <p:grpSpPr>
          <a:xfrm>
            <a:off x="7640580" y="6061819"/>
            <a:ext cx="3947505" cy="542966"/>
            <a:chOff x="8846727" y="4388504"/>
            <a:chExt cx="2393180" cy="543050"/>
          </a:xfrm>
        </p:grpSpPr>
        <p:sp>
          <p:nvSpPr>
            <p:cNvPr id="143" name="矩形 142">
              <a:extLst>
                <a:ext uri="{FF2B5EF4-FFF2-40B4-BE49-F238E27FC236}">
                  <a16:creationId xmlns:a16="http://schemas.microsoft.com/office/drawing/2014/main" id="{6588E1E2-E91D-6445-862E-C32A792AE23E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D720DD0-AADD-B342-B951-7B24606352CD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9783419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 err="1">
                  <a:solidFill>
                    <a:prstClr val="white"/>
                  </a:solidFill>
                  <a:latin typeface="+mn-ea"/>
                </a:rPr>
                <a:t>TopK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effectLst/>
              </a:rPr>
              <a:t>Mapper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 err="1">
                <a:solidFill>
                  <a:schemeClr val="bg1"/>
                </a:solidFill>
              </a:rPr>
              <a:t>TopKDriver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53889519"/>
      </p:ext>
    </p:extLst>
  </p:cSld>
  <p:clrMapOvr>
    <a:masterClrMapping/>
  </p:clrMapOvr>
  <p:transition spd="med" advClick="0" advTm="1000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64760" y="88812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61419" y="1897069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9482" y="911578"/>
            <a:ext cx="4138904" cy="495224"/>
            <a:chOff x="8858444" y="2013481"/>
            <a:chExt cx="2357190" cy="495300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概念与框架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20179" y="1946734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MapReduce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的编程模型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64760" y="294660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61419" y="387764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9482" y="2981890"/>
            <a:ext cx="4109602" cy="495224"/>
            <a:chOff x="8858444" y="3567629"/>
            <a:chExt cx="2357190" cy="495300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数据类型与编程组件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9480" y="3891578"/>
            <a:ext cx="3947505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89" name="椭圆 88">
            <a:extLst>
              <a:ext uri="{FF2B5EF4-FFF2-40B4-BE49-F238E27FC236}">
                <a16:creationId xmlns:a16="http://schemas.microsoft.com/office/drawing/2014/main" id="{2563259E-6CB1-9E41-B7D1-CE49C50F94BB}"/>
              </a:ext>
            </a:extLst>
          </p:cNvPr>
          <p:cNvSpPr/>
          <p:nvPr/>
        </p:nvSpPr>
        <p:spPr>
          <a:xfrm>
            <a:off x="6620784" y="4580705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21727A6A-62B2-C241-BFC9-74451E6024FB}"/>
              </a:ext>
            </a:extLst>
          </p:cNvPr>
          <p:cNvGrpSpPr/>
          <p:nvPr/>
        </p:nvGrpSpPr>
        <p:grpSpPr>
          <a:xfrm>
            <a:off x="7608845" y="4594637"/>
            <a:ext cx="3947505" cy="542966"/>
            <a:chOff x="8846727" y="4388504"/>
            <a:chExt cx="2393180" cy="543050"/>
          </a:xfrm>
        </p:grpSpPr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70EEEF85-CB4C-464B-913C-FC5304F6893F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7FC3F7D0-F1F6-3841-975B-BBC47AE86EAC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案例：调试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wordcount</a:t>
              </a:r>
            </a:p>
          </p:txBody>
        </p:sp>
      </p:grpSp>
      <p:sp>
        <p:nvSpPr>
          <p:cNvPr id="98" name="椭圆 97">
            <a:extLst>
              <a:ext uri="{FF2B5EF4-FFF2-40B4-BE49-F238E27FC236}">
                <a16:creationId xmlns:a16="http://schemas.microsoft.com/office/drawing/2014/main" id="{B967EB60-EC0F-D241-9F93-C6540CBEF364}"/>
              </a:ext>
            </a:extLst>
          </p:cNvPr>
          <p:cNvSpPr/>
          <p:nvPr/>
        </p:nvSpPr>
        <p:spPr>
          <a:xfrm>
            <a:off x="6593154" y="5344828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66D60D29-126B-7A42-A030-C45B053C4596}"/>
              </a:ext>
            </a:extLst>
          </p:cNvPr>
          <p:cNvGrpSpPr/>
          <p:nvPr/>
        </p:nvGrpSpPr>
        <p:grpSpPr>
          <a:xfrm>
            <a:off x="7581215" y="5358760"/>
            <a:ext cx="3947505" cy="542966"/>
            <a:chOff x="8846727" y="4388504"/>
            <a:chExt cx="2393180" cy="543050"/>
          </a:xfrm>
        </p:grpSpPr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7E2DF8A6-401A-D449-B3EE-6AB5563CE361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C53E21C5-76CF-C949-BDD9-02DD7610DB9B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6.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topK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1" name="椭圆 140">
            <a:extLst>
              <a:ext uri="{FF2B5EF4-FFF2-40B4-BE49-F238E27FC236}">
                <a16:creationId xmlns:a16="http://schemas.microsoft.com/office/drawing/2014/main" id="{4CFEB403-8975-E747-B8E6-9EE853846936}"/>
              </a:ext>
            </a:extLst>
          </p:cNvPr>
          <p:cNvSpPr/>
          <p:nvPr/>
        </p:nvSpPr>
        <p:spPr>
          <a:xfrm>
            <a:off x="6652519" y="6047887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2" name="组合 141">
            <a:extLst>
              <a:ext uri="{FF2B5EF4-FFF2-40B4-BE49-F238E27FC236}">
                <a16:creationId xmlns:a16="http://schemas.microsoft.com/office/drawing/2014/main" id="{DCD65B7E-1357-7D42-92E0-E4A26BE4B565}"/>
              </a:ext>
            </a:extLst>
          </p:cNvPr>
          <p:cNvGrpSpPr/>
          <p:nvPr/>
        </p:nvGrpSpPr>
        <p:grpSpPr>
          <a:xfrm>
            <a:off x="7640580" y="6061819"/>
            <a:ext cx="3947505" cy="542966"/>
            <a:chOff x="8846727" y="4388504"/>
            <a:chExt cx="2393180" cy="543050"/>
          </a:xfrm>
        </p:grpSpPr>
        <p:sp>
          <p:nvSpPr>
            <p:cNvPr id="143" name="矩形 142">
              <a:extLst>
                <a:ext uri="{FF2B5EF4-FFF2-40B4-BE49-F238E27FC236}">
                  <a16:creationId xmlns:a16="http://schemas.microsoft.com/office/drawing/2014/main" id="{6588E1E2-E91D-6445-862E-C32A792AE23E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1D720DD0-AADD-B342-B951-7B24606352CD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7.</a:t>
              </a:r>
              <a:r>
                <a:rPr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案例：实现</a:t>
              </a:r>
              <a:r>
                <a:rPr lang="en-US" altLang="zh-CN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Sort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611411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5265971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案例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Sort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排序</a:t>
              </a:r>
              <a:endParaRPr lang="en-US" altLang="zh-CN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1E32F84E-8D47-5C4A-9245-15B727F7603F}"/>
              </a:ext>
            </a:extLst>
          </p:cNvPr>
          <p:cNvSpPr txBox="1"/>
          <p:nvPr/>
        </p:nvSpPr>
        <p:spPr>
          <a:xfrm>
            <a:off x="809704" y="1534526"/>
            <a:ext cx="59803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effectLst/>
              </a:rPr>
              <a:t>Mapper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88230987"/>
      </p:ext>
    </p:extLst>
  </p:cSld>
  <p:clrMapOvr>
    <a:masterClrMapping/>
  </p:clrMapOvr>
  <p:transition spd="med" advClick="0" advTm="1000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为什么需要</a:t>
              </a:r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endParaRPr lang="zh-CN" altLang="en-US" sz="2400" b="1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66665" y="1776248"/>
            <a:ext cx="619913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  <a:effectLst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的起源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zh-CN" altLang="en-US" dirty="0">
                <a:solidFill>
                  <a:schemeClr val="bg1"/>
                </a:solidFill>
                <a:effectLst/>
              </a:rPr>
              <a:t>源于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Google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在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2004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年发表的</a:t>
            </a:r>
            <a:r>
              <a:rPr lang="en-US" altLang="zh-CN" dirty="0">
                <a:solidFill>
                  <a:schemeClr val="bg1"/>
                </a:solidFill>
                <a:effectLst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effectLst/>
              </a:rPr>
              <a:t>的论文。</a:t>
            </a:r>
            <a:endParaRPr lang="en-US" altLang="zh-CN" dirty="0">
              <a:solidFill>
                <a:schemeClr val="bg1"/>
              </a:solidFill>
              <a:effectLst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实际上是</a:t>
            </a:r>
            <a:r>
              <a:rPr lang="en-US" altLang="zh-CN" dirty="0">
                <a:solidFill>
                  <a:schemeClr val="bg1"/>
                </a:solidFill>
              </a:rPr>
              <a:t>Google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的山寨版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的优势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易于编程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具有很好的扩展性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高容错性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适合</a:t>
            </a:r>
            <a:r>
              <a:rPr lang="en-US" altLang="zh-CN" dirty="0">
                <a:solidFill>
                  <a:schemeClr val="bg1"/>
                </a:solidFill>
              </a:rPr>
              <a:t>PB</a:t>
            </a:r>
            <a:r>
              <a:rPr lang="zh-CN" altLang="en-US" dirty="0">
                <a:solidFill>
                  <a:schemeClr val="bg1"/>
                </a:solidFill>
              </a:rPr>
              <a:t>级以上海量数据的离线处理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318238"/>
      </p:ext>
    </p:extLst>
  </p:cSld>
  <p:clrMapOvr>
    <a:masterClrMapping/>
  </p:clrMapOvr>
  <p:transition spd="med" advClick="0" advTm="100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835047" cy="830997"/>
            <a:chOff x="1007305" y="947449"/>
            <a:chExt cx="6535202" cy="1246687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1246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无法适用的计算场景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66665" y="1776248"/>
            <a:ext cx="734047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实时计算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如数据库</a:t>
            </a:r>
            <a:r>
              <a:rPr lang="en-US" altLang="zh-CN" dirty="0">
                <a:solidFill>
                  <a:schemeClr val="bg1"/>
                </a:solidFill>
              </a:rPr>
              <a:t>MySQL</a:t>
            </a:r>
            <a:r>
              <a:rPr lang="zh-CN" altLang="en-US" dirty="0">
                <a:solidFill>
                  <a:schemeClr val="bg1"/>
                </a:solidFill>
              </a:rPr>
              <a:t>一样，很快得到查询结果。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流式计算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的输入数据集是静态的，不能动态变化。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自身的设计特点决定了数据源必须是静态的。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DAG</a:t>
            </a:r>
            <a:r>
              <a:rPr lang="zh-CN" altLang="en-US" dirty="0">
                <a:solidFill>
                  <a:schemeClr val="bg1"/>
                </a:solidFill>
              </a:rPr>
              <a:t>计算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多个应用程序存在依赖关系，后一个应用程序的输入为前一个的输出。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165338"/>
      </p:ext>
    </p:extLst>
  </p:cSld>
  <p:clrMapOvr>
    <a:masterClrMapping/>
  </p:clrMapOvr>
  <p:transition spd="med" advClick="0" advTm="100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的编程思想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56154" y="1702676"/>
            <a:ext cx="1103379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采用</a:t>
            </a:r>
            <a:r>
              <a:rPr lang="en-US" altLang="zh-CN" dirty="0">
                <a:solidFill>
                  <a:schemeClr val="bg1"/>
                </a:solidFill>
              </a:rPr>
              <a:t>“</a:t>
            </a:r>
            <a:r>
              <a:rPr lang="zh-CN" altLang="en-US" dirty="0">
                <a:solidFill>
                  <a:schemeClr val="bg1"/>
                </a:solidFill>
              </a:rPr>
              <a:t>分而治之</a:t>
            </a:r>
            <a:r>
              <a:rPr lang="en-US" altLang="zh-CN" dirty="0">
                <a:solidFill>
                  <a:schemeClr val="bg1"/>
                </a:solidFill>
              </a:rPr>
              <a:t>”</a:t>
            </a:r>
            <a:r>
              <a:rPr lang="zh-CN" altLang="en-US" dirty="0">
                <a:solidFill>
                  <a:schemeClr val="bg1"/>
                </a:solidFill>
              </a:rPr>
              <a:t>的思想：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将对大规模的数据集的操作分配给各子节点进行操作，然后通过整合各子节点的中间结果，得到最终结果。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简单来说就是“任务的分解和结果的汇总”。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将这个工作高度抽象成为两个函数，分别为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负责将任务分解为多个任务，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dirty="0">
                <a:solidFill>
                  <a:schemeClr val="bg1"/>
                </a:solidFill>
              </a:rPr>
              <a:t>reduce</a:t>
            </a:r>
            <a:r>
              <a:rPr lang="zh-CN" altLang="en-US" dirty="0">
                <a:solidFill>
                  <a:schemeClr val="bg1"/>
                </a:solidFill>
              </a:rPr>
              <a:t>负责将多个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任务的中间结果合并为最终结果。</a:t>
            </a:r>
            <a:endParaRPr lang="en-US" altLang="zh-CN" dirty="0">
              <a:solidFill>
                <a:schemeClr val="bg1"/>
              </a:solidFill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dirty="0">
                <a:solidFill>
                  <a:schemeClr val="bg1"/>
                </a:solidFill>
              </a:rPr>
              <a:t>运行过程中的其他步骤，均由</a:t>
            </a:r>
            <a:r>
              <a:rPr lang="en-US" altLang="zh-CN" dirty="0" err="1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MapReduce</a:t>
            </a:r>
            <a:r>
              <a:rPr lang="zh-CN" altLang="en-US" dirty="0">
                <a:solidFill>
                  <a:schemeClr val="bg1"/>
                </a:solidFill>
              </a:rPr>
              <a:t>框架自行负责处理，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>
                <a:solidFill>
                  <a:schemeClr val="bg1"/>
                </a:solidFill>
              </a:rPr>
              <a:t>包括工作调度、任务分配、各节点通信等。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42975317"/>
      </p:ext>
    </p:extLst>
  </p:cSld>
  <p:clrMapOvr>
    <a:masterClrMapping/>
  </p:clrMapOvr>
  <p:transition spd="med" advClick="0" advTm="100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的编程思想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56154" y="1702676"/>
            <a:ext cx="743023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的作用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Mapper</a:t>
            </a:r>
            <a:r>
              <a:rPr lang="zh-CN" altLang="en-US" dirty="0">
                <a:solidFill>
                  <a:schemeClr val="bg1"/>
                </a:solidFill>
              </a:rPr>
              <a:t>负责“分”，即把复杂的任务分解为若干个“简单的任务”执行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“简单的任务”有几个含义</a:t>
            </a:r>
            <a:r>
              <a:rPr lang="en-US" altLang="zh-CN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1 </a:t>
            </a:r>
            <a:r>
              <a:rPr lang="zh-CN" altLang="en-US" dirty="0">
                <a:solidFill>
                  <a:schemeClr val="bg1"/>
                </a:solidFill>
              </a:rPr>
              <a:t>数据戒计算规模相对于原任务要大大缩小</a:t>
            </a:r>
            <a:r>
              <a:rPr lang="en-US" altLang="zh-CN" dirty="0">
                <a:solidFill>
                  <a:schemeClr val="bg1"/>
                </a:solidFill>
              </a:rPr>
              <a:t>;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 </a:t>
            </a:r>
            <a:r>
              <a:rPr lang="zh-CN" altLang="en-US" dirty="0">
                <a:solidFill>
                  <a:schemeClr val="bg1"/>
                </a:solidFill>
              </a:rPr>
              <a:t>就近计算 ，即会被分配到存放了所需数据的节点迚行计算</a:t>
            </a:r>
            <a:r>
              <a:rPr lang="en-US" altLang="zh-CN" dirty="0">
                <a:solidFill>
                  <a:schemeClr val="bg1"/>
                </a:solidFill>
              </a:rPr>
              <a:t>;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3 </a:t>
            </a:r>
            <a:r>
              <a:rPr lang="zh-CN" altLang="en-US" dirty="0">
                <a:solidFill>
                  <a:schemeClr val="bg1"/>
                </a:solidFill>
              </a:rPr>
              <a:t>这些小任务可以幵行计算，彼此间几乎没有依赖关系。</a:t>
            </a:r>
          </a:p>
        </p:txBody>
      </p:sp>
    </p:spTree>
    <p:extLst>
      <p:ext uri="{BB962C8B-B14F-4D97-AF65-F5344CB8AC3E}">
        <p14:creationId xmlns:p14="http://schemas.microsoft.com/office/powerpoint/2010/main" val="663548398"/>
      </p:ext>
    </p:extLst>
  </p:cSld>
  <p:clrMapOvr>
    <a:masterClrMapping/>
  </p:clrMapOvr>
  <p:transition spd="med" advClick="0" advTm="100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145" name="文本框 144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prstClr val="white"/>
                  </a:solidFill>
                  <a:latin typeface="+mn-ea"/>
                </a:rPr>
                <a:t>MapReduce</a:t>
              </a:r>
              <a:r>
                <a:rPr lang="zh-CN" altLang="en-US" sz="2400" b="1" dirty="0">
                  <a:solidFill>
                    <a:prstClr val="white"/>
                  </a:solidFill>
                  <a:latin typeface="+mn-ea"/>
                </a:rPr>
                <a:t>的编程思想</a:t>
              </a: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A1917D6-D112-7F4C-A381-E04D0858F0E0}"/>
              </a:ext>
            </a:extLst>
          </p:cNvPr>
          <p:cNvSpPr txBox="1"/>
          <p:nvPr/>
        </p:nvSpPr>
        <p:spPr>
          <a:xfrm>
            <a:off x="956154" y="1702676"/>
            <a:ext cx="83150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的作用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对</a:t>
            </a:r>
            <a:r>
              <a:rPr lang="en-US" altLang="zh-CN" dirty="0">
                <a:solidFill>
                  <a:schemeClr val="bg1"/>
                </a:solidFill>
              </a:rPr>
              <a:t>map</a:t>
            </a:r>
            <a:r>
              <a:rPr lang="zh-CN" altLang="en-US" dirty="0">
                <a:solidFill>
                  <a:schemeClr val="bg1"/>
                </a:solidFill>
              </a:rPr>
              <a:t>阶段的结果进行汇总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Reducer</a:t>
            </a:r>
            <a:r>
              <a:rPr lang="zh-CN" altLang="en-US" dirty="0">
                <a:solidFill>
                  <a:schemeClr val="bg1"/>
                </a:solidFill>
              </a:rPr>
              <a:t>的数目由</a:t>
            </a:r>
            <a:r>
              <a:rPr lang="en-US" altLang="zh-CN" dirty="0" err="1">
                <a:solidFill>
                  <a:schemeClr val="bg1"/>
                </a:solidFill>
              </a:rPr>
              <a:t>mapred-site.xml</a:t>
            </a:r>
            <a:r>
              <a:rPr lang="zh-CN" altLang="en-US" dirty="0">
                <a:solidFill>
                  <a:schemeClr val="bg1"/>
                </a:solidFill>
              </a:rPr>
              <a:t>配置文件里的项目</a:t>
            </a:r>
            <a:r>
              <a:rPr lang="en-US" altLang="zh-CN" dirty="0" err="1">
                <a:solidFill>
                  <a:schemeClr val="bg1"/>
                </a:solidFill>
              </a:rPr>
              <a:t>mapred.reduce.tasks</a:t>
            </a:r>
            <a:r>
              <a:rPr lang="zh-CN" altLang="en-US" dirty="0">
                <a:solidFill>
                  <a:schemeClr val="bg1"/>
                </a:solidFill>
              </a:rPr>
              <a:t>决定。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缺省值为</a:t>
            </a:r>
            <a:r>
              <a:rPr lang="en-US" altLang="zh-CN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，用户可以将其覆盖。</a:t>
            </a:r>
            <a:endParaRPr lang="zh-CN" altLang="en-US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38654362"/>
      </p:ext>
    </p:extLst>
  </p:cSld>
  <p:clrMapOvr>
    <a:masterClrMapping/>
  </p:clrMapOvr>
  <p:transition spd="med" advClick="0" advTm="1000">
    <p:fade/>
  </p:transition>
</p:sld>
</file>

<file path=ppt/theme/theme1.xml><?xml version="1.0" encoding="utf-8"?>
<a:theme xmlns:a="http://schemas.openxmlformats.org/drawingml/2006/main" name="hadoop-pp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adoop-ppt" id="{E1A72254-C7BD-9B43-9E63-01D93D64C703}" vid="{758548D3-B0E5-9941-B399-0CA94C0815A7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hadoop-ppt</Template>
  <TotalTime>2615</TotalTime>
  <Words>2592</Words>
  <Application>Microsoft Macintosh PowerPoint</Application>
  <PresentationFormat>宽屏</PresentationFormat>
  <Paragraphs>455</Paragraphs>
  <Slides>45</Slides>
  <Notes>45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1" baseType="lpstr">
      <vt:lpstr>等线</vt:lpstr>
      <vt:lpstr>微软雅黑</vt:lpstr>
      <vt:lpstr>Arial</vt:lpstr>
      <vt:lpstr>Calibri</vt:lpstr>
      <vt:lpstr>Wingdings</vt:lpstr>
      <vt:lpstr>hadoop-ppt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第二章 HDFS分布式文件系统</dc:title>
  <dc:creator>yeziapp</dc:creator>
  <cp:lastModifiedBy>yeziapp</cp:lastModifiedBy>
  <cp:revision>280</cp:revision>
  <dcterms:created xsi:type="dcterms:W3CDTF">2019-09-07T13:37:53Z</dcterms:created>
  <dcterms:modified xsi:type="dcterms:W3CDTF">2020-01-08T16:05:49Z</dcterms:modified>
</cp:coreProperties>
</file>